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13"/>
  </p:notesMasterIdLst>
  <p:handoutMasterIdLst>
    <p:handoutMasterId r:id="rId14"/>
  </p:handout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7010400" cy="92964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2413"/>
    <a:srgbClr val="00A400"/>
    <a:srgbClr val="0000FF"/>
    <a:srgbClr val="CCFFFF"/>
    <a:srgbClr val="66FFFF"/>
    <a:srgbClr val="00CCFF"/>
    <a:srgbClr val="F50701"/>
    <a:srgbClr val="9900FF"/>
    <a:srgbClr val="CCCC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04" autoAdjust="0"/>
    <p:restoredTop sz="92903" autoAdjust="0"/>
  </p:normalViewPr>
  <p:slideViewPr>
    <p:cSldViewPr>
      <p:cViewPr>
        <p:scale>
          <a:sx n="89" d="100"/>
          <a:sy n="89" d="100"/>
        </p:scale>
        <p:origin x="-606" y="-144"/>
      </p:cViewPr>
      <p:guideLst>
        <p:guide orient="horz" pos="2160"/>
        <p:guide pos="2880"/>
      </p:guideLst>
    </p:cSldViewPr>
  </p:slideViewPr>
  <p:outlineViewPr>
    <p:cViewPr>
      <p:scale>
        <a:sx n="33" d="100"/>
        <a:sy n="33" d="100"/>
      </p:scale>
      <p:origin x="0" y="232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319866-8EB0-48E7-AF89-F32F1CA98DF7}" type="doc">
      <dgm:prSet loTypeId="urn:microsoft.com/office/officeart/2005/8/layout/hProcess9" loCatId="process" qsTypeId="urn:microsoft.com/office/officeart/2005/8/quickstyle/3d2" qsCatId="3D" csTypeId="urn:microsoft.com/office/officeart/2005/8/colors/accent1_2" csCatId="accent1" phldr="1"/>
      <dgm:spPr/>
      <dgm:t>
        <a:bodyPr/>
        <a:lstStyle/>
        <a:p>
          <a:endParaRPr lang="en-US"/>
        </a:p>
      </dgm:t>
    </dgm:pt>
    <dgm:pt modelId="{F7CB1053-BA62-4222-A2A4-350BD0BA5F86}">
      <dgm:prSet phldrT="[Text]" custT="1"/>
      <dgm:spPr/>
      <dgm:t>
        <a:bodyPr/>
        <a:lstStyle/>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r>
            <a:rPr lang="en-US" sz="1300" dirty="0" smtClean="0">
              <a:latin typeface="Calibri" panose="020F0502020204030204" pitchFamily="34" charset="0"/>
            </a:rPr>
            <a:t>Nurse reviews patients with patient/ family advisor</a:t>
          </a:r>
          <a:endParaRPr lang="en-US" sz="1300" dirty="0">
            <a:latin typeface="Calibri" panose="020F0502020204030204" pitchFamily="34" charset="0"/>
          </a:endParaRPr>
        </a:p>
      </dgm:t>
    </dgm:pt>
    <dgm:pt modelId="{5E040EE3-BAF8-4383-BF28-7E8572ECA1C9}" type="parTrans" cxnId="{DD41F2B1-34E5-4472-834E-F4AFEDAB2D19}">
      <dgm:prSet/>
      <dgm:spPr/>
      <dgm:t>
        <a:bodyPr/>
        <a:lstStyle/>
        <a:p>
          <a:endParaRPr lang="en-US"/>
        </a:p>
      </dgm:t>
    </dgm:pt>
    <dgm:pt modelId="{61FD98E6-0B92-49BF-BC27-965D72671CCA}" type="sibTrans" cxnId="{DD41F2B1-34E5-4472-834E-F4AFEDAB2D19}">
      <dgm:prSet/>
      <dgm:spPr/>
      <dgm:t>
        <a:bodyPr/>
        <a:lstStyle/>
        <a:p>
          <a:endParaRPr lang="en-US"/>
        </a:p>
      </dgm:t>
    </dgm:pt>
    <dgm:pt modelId="{B6378494-6E37-4797-A506-911742919F5C}">
      <dgm:prSet phldrT="[Text]" custT="1"/>
      <dgm:spPr/>
      <dgm:t>
        <a:bodyPr/>
        <a:lstStyle/>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r>
            <a:rPr lang="en-US" sz="1300" dirty="0" smtClean="0">
              <a:latin typeface="Calibri" panose="020F0502020204030204" pitchFamily="34" charset="0"/>
            </a:rPr>
            <a:t>Advisor rounds on patients</a:t>
          </a:r>
          <a:endParaRPr lang="en-US" sz="1300" dirty="0">
            <a:latin typeface="Calibri" panose="020F0502020204030204" pitchFamily="34" charset="0"/>
          </a:endParaRPr>
        </a:p>
      </dgm:t>
    </dgm:pt>
    <dgm:pt modelId="{7785BF99-78DE-4CBC-9F75-B99EF270F530}" type="parTrans" cxnId="{D42FBD45-2947-4335-AC2D-EC67D99B01F3}">
      <dgm:prSet/>
      <dgm:spPr/>
      <dgm:t>
        <a:bodyPr/>
        <a:lstStyle/>
        <a:p>
          <a:endParaRPr lang="en-US"/>
        </a:p>
      </dgm:t>
    </dgm:pt>
    <dgm:pt modelId="{D18F47EE-7317-4141-813F-E0C6AA998686}" type="sibTrans" cxnId="{D42FBD45-2947-4335-AC2D-EC67D99B01F3}">
      <dgm:prSet/>
      <dgm:spPr/>
      <dgm:t>
        <a:bodyPr/>
        <a:lstStyle/>
        <a:p>
          <a:endParaRPr lang="en-US"/>
        </a:p>
      </dgm:t>
    </dgm:pt>
    <dgm:pt modelId="{9EBF2E1C-1CFE-4957-811F-3767400D8C58}">
      <dgm:prSet phldrT="[Text]" custT="1"/>
      <dgm:spPr/>
      <dgm:t>
        <a:bodyPr/>
        <a:lstStyle/>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r>
            <a:rPr lang="en-US" sz="1300" dirty="0" smtClean="0">
              <a:latin typeface="Calibri" panose="020F0502020204030204" pitchFamily="34" charset="0"/>
            </a:rPr>
            <a:t>Immediate needs are addressed</a:t>
          </a:r>
          <a:endParaRPr lang="en-US" sz="1300" dirty="0">
            <a:latin typeface="Calibri" panose="020F0502020204030204" pitchFamily="34" charset="0"/>
          </a:endParaRPr>
        </a:p>
      </dgm:t>
    </dgm:pt>
    <dgm:pt modelId="{DAAFB9AA-CD43-453C-81A1-A621C6E3786E}" type="parTrans" cxnId="{D141B29E-3C0E-4B7C-961A-9994BFDC3CDA}">
      <dgm:prSet/>
      <dgm:spPr/>
      <dgm:t>
        <a:bodyPr/>
        <a:lstStyle/>
        <a:p>
          <a:endParaRPr lang="en-US"/>
        </a:p>
      </dgm:t>
    </dgm:pt>
    <dgm:pt modelId="{8B9BBAA2-D3B0-4B61-8CAB-E90D4F923DC0}" type="sibTrans" cxnId="{D141B29E-3C0E-4B7C-961A-9994BFDC3CDA}">
      <dgm:prSet/>
      <dgm:spPr/>
      <dgm:t>
        <a:bodyPr/>
        <a:lstStyle/>
        <a:p>
          <a:endParaRPr lang="en-US"/>
        </a:p>
      </dgm:t>
    </dgm:pt>
    <dgm:pt modelId="{C4AC9723-F09F-4A25-9A27-2B253D185A8E}">
      <dgm:prSet custT="1"/>
      <dgm:spPr/>
      <dgm:t>
        <a:bodyPr/>
        <a:lstStyle/>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r>
            <a:rPr lang="en-US" sz="1300" dirty="0" smtClean="0">
              <a:latin typeface="Calibri" panose="020F0502020204030204" pitchFamily="34" charset="0"/>
            </a:rPr>
            <a:t>Comments documented on web-based form</a:t>
          </a:r>
          <a:endParaRPr lang="en-US" sz="1300" dirty="0">
            <a:latin typeface="Calibri" panose="020F0502020204030204" pitchFamily="34" charset="0"/>
          </a:endParaRPr>
        </a:p>
      </dgm:t>
    </dgm:pt>
    <dgm:pt modelId="{963A11B1-AE8C-4420-9E96-19B2B7DE08D9}" type="parTrans" cxnId="{4E2228D0-55E3-4909-804F-1C16162F0A4F}">
      <dgm:prSet/>
      <dgm:spPr/>
      <dgm:t>
        <a:bodyPr/>
        <a:lstStyle/>
        <a:p>
          <a:endParaRPr lang="en-US"/>
        </a:p>
      </dgm:t>
    </dgm:pt>
    <dgm:pt modelId="{1DDB3D83-F346-40A4-B465-21C4C10F8A48}" type="sibTrans" cxnId="{4E2228D0-55E3-4909-804F-1C16162F0A4F}">
      <dgm:prSet/>
      <dgm:spPr/>
      <dgm:t>
        <a:bodyPr/>
        <a:lstStyle/>
        <a:p>
          <a:endParaRPr lang="en-US"/>
        </a:p>
      </dgm:t>
    </dgm:pt>
    <dgm:pt modelId="{948553B4-430A-4FE1-B4C0-22B78FFC2F5A}">
      <dgm:prSet custT="1"/>
      <dgm:spPr/>
      <dgm:t>
        <a:bodyPr/>
        <a:lstStyle/>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r>
            <a:rPr lang="en-US" sz="1300" dirty="0" smtClean="0">
              <a:latin typeface="Calibri" panose="020F0502020204030204" pitchFamily="34" charset="0"/>
            </a:rPr>
            <a:t>Employees receive positive feedback</a:t>
          </a:r>
          <a:endParaRPr lang="en-US" sz="1300" dirty="0">
            <a:latin typeface="Calibri" panose="020F0502020204030204" pitchFamily="34" charset="0"/>
          </a:endParaRPr>
        </a:p>
      </dgm:t>
    </dgm:pt>
    <dgm:pt modelId="{F72ECEC4-20E0-461F-8CD4-984564BAD253}" type="parTrans" cxnId="{D9C74695-83D2-471B-AE37-E001F0956006}">
      <dgm:prSet/>
      <dgm:spPr/>
      <dgm:t>
        <a:bodyPr/>
        <a:lstStyle/>
        <a:p>
          <a:endParaRPr lang="en-US"/>
        </a:p>
      </dgm:t>
    </dgm:pt>
    <dgm:pt modelId="{DC4B028A-CB54-462F-92DC-080791669EA3}" type="sibTrans" cxnId="{D9C74695-83D2-471B-AE37-E001F0956006}">
      <dgm:prSet/>
      <dgm:spPr/>
      <dgm:t>
        <a:bodyPr/>
        <a:lstStyle/>
        <a:p>
          <a:endParaRPr lang="en-US"/>
        </a:p>
      </dgm:t>
    </dgm:pt>
    <dgm:pt modelId="{3CEFAF27-5DE8-4667-BA37-229A9D025E35}">
      <dgm:prSet custT="1"/>
      <dgm:spPr/>
      <dgm:t>
        <a:bodyPr/>
        <a:lstStyle/>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endParaRPr lang="en-US" sz="1300" dirty="0" smtClean="0">
            <a:latin typeface="Calibri" panose="020F0502020204030204" pitchFamily="34" charset="0"/>
          </a:endParaRPr>
        </a:p>
        <a:p>
          <a:pPr rtl="0"/>
          <a:r>
            <a:rPr lang="en-US" sz="1300" dirty="0" smtClean="0">
              <a:latin typeface="Calibri" panose="020F0502020204030204" pitchFamily="34" charset="0"/>
            </a:rPr>
            <a:t>Unit and department leaders, QI teams receive reports</a:t>
          </a:r>
          <a:endParaRPr lang="en-US" sz="1300" dirty="0">
            <a:latin typeface="Calibri" panose="020F0502020204030204" pitchFamily="34" charset="0"/>
          </a:endParaRPr>
        </a:p>
      </dgm:t>
    </dgm:pt>
    <dgm:pt modelId="{5E0508E7-28B1-4D3E-8F3C-9F95FB42DF25}" type="parTrans" cxnId="{84B6D7A5-252A-4DC2-A958-17FCA14BD96B}">
      <dgm:prSet/>
      <dgm:spPr/>
      <dgm:t>
        <a:bodyPr/>
        <a:lstStyle/>
        <a:p>
          <a:endParaRPr lang="en-US"/>
        </a:p>
      </dgm:t>
    </dgm:pt>
    <dgm:pt modelId="{6B5EF0B5-6E75-48CA-9983-A9C6858FB591}" type="sibTrans" cxnId="{84B6D7A5-252A-4DC2-A958-17FCA14BD96B}">
      <dgm:prSet/>
      <dgm:spPr/>
      <dgm:t>
        <a:bodyPr/>
        <a:lstStyle/>
        <a:p>
          <a:endParaRPr lang="en-US"/>
        </a:p>
      </dgm:t>
    </dgm:pt>
    <dgm:pt modelId="{8D3452FD-7E33-4A6B-80F1-C2BC6E9FF4B5}">
      <dgm:prSet custT="1"/>
      <dgm:spPr/>
      <dgm:t>
        <a:bodyPr/>
        <a:lstStyle/>
        <a:p>
          <a:endParaRPr lang="en-US" sz="1300" dirty="0" smtClean="0">
            <a:latin typeface="Calibri" panose="020F0502020204030204" pitchFamily="34" charset="0"/>
          </a:endParaRPr>
        </a:p>
        <a:p>
          <a:endParaRPr lang="en-US" sz="1300" dirty="0" smtClean="0">
            <a:latin typeface="Calibri" panose="020F0502020204030204" pitchFamily="34" charset="0"/>
          </a:endParaRPr>
        </a:p>
        <a:p>
          <a:r>
            <a:rPr lang="en-US" sz="1300" dirty="0" smtClean="0">
              <a:latin typeface="Calibri" panose="020F0502020204030204" pitchFamily="34" charset="0"/>
            </a:rPr>
            <a:t>Data used </a:t>
          </a:r>
          <a:r>
            <a:rPr lang="en-US" sz="1300" smtClean="0">
              <a:latin typeface="Calibri" panose="020F0502020204030204" pitchFamily="34" charset="0"/>
            </a:rPr>
            <a:t>for systems improvement </a:t>
          </a:r>
          <a:r>
            <a:rPr lang="en-US" sz="1300" dirty="0" smtClean="0">
              <a:latin typeface="Calibri" panose="020F0502020204030204" pitchFamily="34" charset="0"/>
            </a:rPr>
            <a:t>and teaching</a:t>
          </a:r>
          <a:endParaRPr lang="en-US" sz="1300" dirty="0">
            <a:latin typeface="Calibri" panose="020F0502020204030204" pitchFamily="34" charset="0"/>
          </a:endParaRPr>
        </a:p>
      </dgm:t>
    </dgm:pt>
    <dgm:pt modelId="{8F121593-D011-4254-A0B6-04B8C827A66B}" type="parTrans" cxnId="{069F1A26-8EA9-4D48-877E-B68813C37573}">
      <dgm:prSet/>
      <dgm:spPr/>
      <dgm:t>
        <a:bodyPr/>
        <a:lstStyle/>
        <a:p>
          <a:endParaRPr lang="en-US"/>
        </a:p>
      </dgm:t>
    </dgm:pt>
    <dgm:pt modelId="{E72ABB16-C081-43F3-8E3F-24D5A0E4266E}" type="sibTrans" cxnId="{069F1A26-8EA9-4D48-877E-B68813C37573}">
      <dgm:prSet/>
      <dgm:spPr/>
      <dgm:t>
        <a:bodyPr/>
        <a:lstStyle/>
        <a:p>
          <a:endParaRPr lang="en-US"/>
        </a:p>
      </dgm:t>
    </dgm:pt>
    <dgm:pt modelId="{EC6927F7-2DCB-4563-BBC4-6BFDFD21A1E2}" type="pres">
      <dgm:prSet presAssocID="{3F319866-8EB0-48E7-AF89-F32F1CA98DF7}" presName="CompostProcess" presStyleCnt="0">
        <dgm:presLayoutVars>
          <dgm:dir/>
          <dgm:resizeHandles val="exact"/>
        </dgm:presLayoutVars>
      </dgm:prSet>
      <dgm:spPr/>
      <dgm:t>
        <a:bodyPr/>
        <a:lstStyle/>
        <a:p>
          <a:endParaRPr lang="en-US"/>
        </a:p>
      </dgm:t>
    </dgm:pt>
    <dgm:pt modelId="{D3C2E254-0E9C-45B3-A1CF-B63CE06E16B9}" type="pres">
      <dgm:prSet presAssocID="{3F319866-8EB0-48E7-AF89-F32F1CA98DF7}" presName="arrow" presStyleLbl="bgShp" presStyleIdx="0" presStyleCnt="1" custScaleX="117647" custLinFactNeighborX="0" custLinFactNeighborY="-13213"/>
      <dgm:spPr/>
    </dgm:pt>
    <dgm:pt modelId="{4563DE86-BD4D-4E21-BC09-3936B6AABA4E}" type="pres">
      <dgm:prSet presAssocID="{3F319866-8EB0-48E7-AF89-F32F1CA98DF7}" presName="linearProcess" presStyleCnt="0"/>
      <dgm:spPr/>
    </dgm:pt>
    <dgm:pt modelId="{BD502870-CF58-4AAD-8F0F-008D906BEE93}" type="pres">
      <dgm:prSet presAssocID="{F7CB1053-BA62-4222-A2A4-350BD0BA5F86}" presName="textNode" presStyleLbl="node1" presStyleIdx="0" presStyleCnt="7">
        <dgm:presLayoutVars>
          <dgm:bulletEnabled val="1"/>
        </dgm:presLayoutVars>
      </dgm:prSet>
      <dgm:spPr/>
      <dgm:t>
        <a:bodyPr/>
        <a:lstStyle/>
        <a:p>
          <a:endParaRPr lang="en-US"/>
        </a:p>
      </dgm:t>
    </dgm:pt>
    <dgm:pt modelId="{2BE96EB6-AD9A-4800-8745-5E08DE96BBDF}" type="pres">
      <dgm:prSet presAssocID="{61FD98E6-0B92-49BF-BC27-965D72671CCA}" presName="sibTrans" presStyleCnt="0"/>
      <dgm:spPr/>
    </dgm:pt>
    <dgm:pt modelId="{6DC2756F-5C9A-4BC3-95AA-217CC06ED299}" type="pres">
      <dgm:prSet presAssocID="{B6378494-6E37-4797-A506-911742919F5C}" presName="textNode" presStyleLbl="node1" presStyleIdx="1" presStyleCnt="7">
        <dgm:presLayoutVars>
          <dgm:bulletEnabled val="1"/>
        </dgm:presLayoutVars>
      </dgm:prSet>
      <dgm:spPr/>
      <dgm:t>
        <a:bodyPr/>
        <a:lstStyle/>
        <a:p>
          <a:endParaRPr lang="en-US"/>
        </a:p>
      </dgm:t>
    </dgm:pt>
    <dgm:pt modelId="{552D0155-40B8-4D3B-986F-D2C225CB109B}" type="pres">
      <dgm:prSet presAssocID="{D18F47EE-7317-4141-813F-E0C6AA998686}" presName="sibTrans" presStyleCnt="0"/>
      <dgm:spPr/>
    </dgm:pt>
    <dgm:pt modelId="{7030FB84-1A51-40B8-9CC0-44432C79772E}" type="pres">
      <dgm:prSet presAssocID="{9EBF2E1C-1CFE-4957-811F-3767400D8C58}" presName="textNode" presStyleLbl="node1" presStyleIdx="2" presStyleCnt="7">
        <dgm:presLayoutVars>
          <dgm:bulletEnabled val="1"/>
        </dgm:presLayoutVars>
      </dgm:prSet>
      <dgm:spPr/>
      <dgm:t>
        <a:bodyPr/>
        <a:lstStyle/>
        <a:p>
          <a:endParaRPr lang="en-US"/>
        </a:p>
      </dgm:t>
    </dgm:pt>
    <dgm:pt modelId="{CAC85526-DEDF-4663-843C-34DE7E9511CB}" type="pres">
      <dgm:prSet presAssocID="{8B9BBAA2-D3B0-4B61-8CAB-E90D4F923DC0}" presName="sibTrans" presStyleCnt="0"/>
      <dgm:spPr/>
    </dgm:pt>
    <dgm:pt modelId="{12E87E92-0C56-4E11-8B0C-E46D5BF7AF22}" type="pres">
      <dgm:prSet presAssocID="{C4AC9723-F09F-4A25-9A27-2B253D185A8E}" presName="textNode" presStyleLbl="node1" presStyleIdx="3" presStyleCnt="7" custLinFactNeighborX="19678" custLinFactNeighborY="301">
        <dgm:presLayoutVars>
          <dgm:bulletEnabled val="1"/>
        </dgm:presLayoutVars>
      </dgm:prSet>
      <dgm:spPr/>
      <dgm:t>
        <a:bodyPr/>
        <a:lstStyle/>
        <a:p>
          <a:endParaRPr lang="en-US"/>
        </a:p>
      </dgm:t>
    </dgm:pt>
    <dgm:pt modelId="{DB83AD9E-40EC-4E0E-A4B2-047C88CEEF85}" type="pres">
      <dgm:prSet presAssocID="{1DDB3D83-F346-40A4-B465-21C4C10F8A48}" presName="sibTrans" presStyleCnt="0"/>
      <dgm:spPr/>
    </dgm:pt>
    <dgm:pt modelId="{F4CA00B1-7169-4F9B-85B7-EB5B729FF56B}" type="pres">
      <dgm:prSet presAssocID="{948553B4-430A-4FE1-B4C0-22B78FFC2F5A}" presName="textNode" presStyleLbl="node1" presStyleIdx="4" presStyleCnt="7" custLinFactNeighborX="12956" custLinFactNeighborY="301">
        <dgm:presLayoutVars>
          <dgm:bulletEnabled val="1"/>
        </dgm:presLayoutVars>
      </dgm:prSet>
      <dgm:spPr/>
      <dgm:t>
        <a:bodyPr/>
        <a:lstStyle/>
        <a:p>
          <a:endParaRPr lang="en-US"/>
        </a:p>
      </dgm:t>
    </dgm:pt>
    <dgm:pt modelId="{3C3EDF01-C10F-435D-96BC-3BC1C7DC70A3}" type="pres">
      <dgm:prSet presAssocID="{DC4B028A-CB54-462F-92DC-080791669EA3}" presName="sibTrans" presStyleCnt="0"/>
      <dgm:spPr/>
    </dgm:pt>
    <dgm:pt modelId="{4BAAC1CF-CC3A-4421-BABE-ACDE458C915C}" type="pres">
      <dgm:prSet presAssocID="{3CEFAF27-5DE8-4667-BA37-229A9D025E35}" presName="textNode" presStyleLbl="node1" presStyleIdx="5" presStyleCnt="7">
        <dgm:presLayoutVars>
          <dgm:bulletEnabled val="1"/>
        </dgm:presLayoutVars>
      </dgm:prSet>
      <dgm:spPr/>
      <dgm:t>
        <a:bodyPr/>
        <a:lstStyle/>
        <a:p>
          <a:endParaRPr lang="en-US"/>
        </a:p>
      </dgm:t>
    </dgm:pt>
    <dgm:pt modelId="{9A2A7E5F-9FDA-4053-BCA7-88BA624EF304}" type="pres">
      <dgm:prSet presAssocID="{6B5EF0B5-6E75-48CA-9983-A9C6858FB591}" presName="sibTrans" presStyleCnt="0"/>
      <dgm:spPr/>
    </dgm:pt>
    <dgm:pt modelId="{52AB74CC-499C-480B-8431-7F94AA814AED}" type="pres">
      <dgm:prSet presAssocID="{8D3452FD-7E33-4A6B-80F1-C2BC6E9FF4B5}" presName="textNode" presStyleLbl="node1" presStyleIdx="6" presStyleCnt="7">
        <dgm:presLayoutVars>
          <dgm:bulletEnabled val="1"/>
        </dgm:presLayoutVars>
      </dgm:prSet>
      <dgm:spPr/>
      <dgm:t>
        <a:bodyPr/>
        <a:lstStyle/>
        <a:p>
          <a:endParaRPr lang="en-US"/>
        </a:p>
      </dgm:t>
    </dgm:pt>
  </dgm:ptLst>
  <dgm:cxnLst>
    <dgm:cxn modelId="{C1A7E251-9D93-418D-AE23-5299F3ECD25C}" type="presOf" srcId="{3F319866-8EB0-48E7-AF89-F32F1CA98DF7}" destId="{EC6927F7-2DCB-4563-BBC4-6BFDFD21A1E2}" srcOrd="0" destOrd="0" presId="urn:microsoft.com/office/officeart/2005/8/layout/hProcess9"/>
    <dgm:cxn modelId="{84B6D7A5-252A-4DC2-A958-17FCA14BD96B}" srcId="{3F319866-8EB0-48E7-AF89-F32F1CA98DF7}" destId="{3CEFAF27-5DE8-4667-BA37-229A9D025E35}" srcOrd="5" destOrd="0" parTransId="{5E0508E7-28B1-4D3E-8F3C-9F95FB42DF25}" sibTransId="{6B5EF0B5-6E75-48CA-9983-A9C6858FB591}"/>
    <dgm:cxn modelId="{5D135E06-FCF3-44BE-8166-BCE73314F1F8}" type="presOf" srcId="{8D3452FD-7E33-4A6B-80F1-C2BC6E9FF4B5}" destId="{52AB74CC-499C-480B-8431-7F94AA814AED}" srcOrd="0" destOrd="0" presId="urn:microsoft.com/office/officeart/2005/8/layout/hProcess9"/>
    <dgm:cxn modelId="{069F1A26-8EA9-4D48-877E-B68813C37573}" srcId="{3F319866-8EB0-48E7-AF89-F32F1CA98DF7}" destId="{8D3452FD-7E33-4A6B-80F1-C2BC6E9FF4B5}" srcOrd="6" destOrd="0" parTransId="{8F121593-D011-4254-A0B6-04B8C827A66B}" sibTransId="{E72ABB16-C081-43F3-8E3F-24D5A0E4266E}"/>
    <dgm:cxn modelId="{D9C74695-83D2-471B-AE37-E001F0956006}" srcId="{3F319866-8EB0-48E7-AF89-F32F1CA98DF7}" destId="{948553B4-430A-4FE1-B4C0-22B78FFC2F5A}" srcOrd="4" destOrd="0" parTransId="{F72ECEC4-20E0-461F-8CD4-984564BAD253}" sibTransId="{DC4B028A-CB54-462F-92DC-080791669EA3}"/>
    <dgm:cxn modelId="{E014B371-E872-4705-88A1-E20BF54A3D96}" type="presOf" srcId="{9EBF2E1C-1CFE-4957-811F-3767400D8C58}" destId="{7030FB84-1A51-40B8-9CC0-44432C79772E}" srcOrd="0" destOrd="0" presId="urn:microsoft.com/office/officeart/2005/8/layout/hProcess9"/>
    <dgm:cxn modelId="{9EC97241-7562-47E3-A02C-B1B90AEF67B4}" type="presOf" srcId="{B6378494-6E37-4797-A506-911742919F5C}" destId="{6DC2756F-5C9A-4BC3-95AA-217CC06ED299}" srcOrd="0" destOrd="0" presId="urn:microsoft.com/office/officeart/2005/8/layout/hProcess9"/>
    <dgm:cxn modelId="{5EBA208B-D880-44A4-8BFF-67D59E4F5119}" type="presOf" srcId="{948553B4-430A-4FE1-B4C0-22B78FFC2F5A}" destId="{F4CA00B1-7169-4F9B-85B7-EB5B729FF56B}" srcOrd="0" destOrd="0" presId="urn:microsoft.com/office/officeart/2005/8/layout/hProcess9"/>
    <dgm:cxn modelId="{D141B29E-3C0E-4B7C-961A-9994BFDC3CDA}" srcId="{3F319866-8EB0-48E7-AF89-F32F1CA98DF7}" destId="{9EBF2E1C-1CFE-4957-811F-3767400D8C58}" srcOrd="2" destOrd="0" parTransId="{DAAFB9AA-CD43-453C-81A1-A621C6E3786E}" sibTransId="{8B9BBAA2-D3B0-4B61-8CAB-E90D4F923DC0}"/>
    <dgm:cxn modelId="{4E2228D0-55E3-4909-804F-1C16162F0A4F}" srcId="{3F319866-8EB0-48E7-AF89-F32F1CA98DF7}" destId="{C4AC9723-F09F-4A25-9A27-2B253D185A8E}" srcOrd="3" destOrd="0" parTransId="{963A11B1-AE8C-4420-9E96-19B2B7DE08D9}" sibTransId="{1DDB3D83-F346-40A4-B465-21C4C10F8A48}"/>
    <dgm:cxn modelId="{3CF86CCC-7121-49B4-A215-B57D8EF0C8E9}" type="presOf" srcId="{F7CB1053-BA62-4222-A2A4-350BD0BA5F86}" destId="{BD502870-CF58-4AAD-8F0F-008D906BEE93}" srcOrd="0" destOrd="0" presId="urn:microsoft.com/office/officeart/2005/8/layout/hProcess9"/>
    <dgm:cxn modelId="{D42FBD45-2947-4335-AC2D-EC67D99B01F3}" srcId="{3F319866-8EB0-48E7-AF89-F32F1CA98DF7}" destId="{B6378494-6E37-4797-A506-911742919F5C}" srcOrd="1" destOrd="0" parTransId="{7785BF99-78DE-4CBC-9F75-B99EF270F530}" sibTransId="{D18F47EE-7317-4141-813F-E0C6AA998686}"/>
    <dgm:cxn modelId="{DD41F2B1-34E5-4472-834E-F4AFEDAB2D19}" srcId="{3F319866-8EB0-48E7-AF89-F32F1CA98DF7}" destId="{F7CB1053-BA62-4222-A2A4-350BD0BA5F86}" srcOrd="0" destOrd="0" parTransId="{5E040EE3-BAF8-4383-BF28-7E8572ECA1C9}" sibTransId="{61FD98E6-0B92-49BF-BC27-965D72671CCA}"/>
    <dgm:cxn modelId="{D1685A60-0CC6-4265-B335-AD1178BCB534}" type="presOf" srcId="{C4AC9723-F09F-4A25-9A27-2B253D185A8E}" destId="{12E87E92-0C56-4E11-8B0C-E46D5BF7AF22}" srcOrd="0" destOrd="0" presId="urn:microsoft.com/office/officeart/2005/8/layout/hProcess9"/>
    <dgm:cxn modelId="{119AC0F1-CC67-479E-B32B-2E40C808A953}" type="presOf" srcId="{3CEFAF27-5DE8-4667-BA37-229A9D025E35}" destId="{4BAAC1CF-CC3A-4421-BABE-ACDE458C915C}" srcOrd="0" destOrd="0" presId="urn:microsoft.com/office/officeart/2005/8/layout/hProcess9"/>
    <dgm:cxn modelId="{EC891C47-0F41-4E11-9D6E-F29EE59F433F}" type="presParOf" srcId="{EC6927F7-2DCB-4563-BBC4-6BFDFD21A1E2}" destId="{D3C2E254-0E9C-45B3-A1CF-B63CE06E16B9}" srcOrd="0" destOrd="0" presId="urn:microsoft.com/office/officeart/2005/8/layout/hProcess9"/>
    <dgm:cxn modelId="{0D8E7D59-E8EF-465D-9F62-4644C63768D7}" type="presParOf" srcId="{EC6927F7-2DCB-4563-BBC4-6BFDFD21A1E2}" destId="{4563DE86-BD4D-4E21-BC09-3936B6AABA4E}" srcOrd="1" destOrd="0" presId="urn:microsoft.com/office/officeart/2005/8/layout/hProcess9"/>
    <dgm:cxn modelId="{E4EA14DE-F5FD-489D-AC69-CFCE5C4AFFAE}" type="presParOf" srcId="{4563DE86-BD4D-4E21-BC09-3936B6AABA4E}" destId="{BD502870-CF58-4AAD-8F0F-008D906BEE93}" srcOrd="0" destOrd="0" presId="urn:microsoft.com/office/officeart/2005/8/layout/hProcess9"/>
    <dgm:cxn modelId="{ADF4BACA-BC5B-4407-98CC-BF7DAF97F294}" type="presParOf" srcId="{4563DE86-BD4D-4E21-BC09-3936B6AABA4E}" destId="{2BE96EB6-AD9A-4800-8745-5E08DE96BBDF}" srcOrd="1" destOrd="0" presId="urn:microsoft.com/office/officeart/2005/8/layout/hProcess9"/>
    <dgm:cxn modelId="{68224BF9-5E08-4563-878D-24B49BDCB70C}" type="presParOf" srcId="{4563DE86-BD4D-4E21-BC09-3936B6AABA4E}" destId="{6DC2756F-5C9A-4BC3-95AA-217CC06ED299}" srcOrd="2" destOrd="0" presId="urn:microsoft.com/office/officeart/2005/8/layout/hProcess9"/>
    <dgm:cxn modelId="{61A0AEB8-D3B9-461F-933B-25830730DA24}" type="presParOf" srcId="{4563DE86-BD4D-4E21-BC09-3936B6AABA4E}" destId="{552D0155-40B8-4D3B-986F-D2C225CB109B}" srcOrd="3" destOrd="0" presId="urn:microsoft.com/office/officeart/2005/8/layout/hProcess9"/>
    <dgm:cxn modelId="{7DF40D45-8BF1-42C2-8C25-75B779D1AE3B}" type="presParOf" srcId="{4563DE86-BD4D-4E21-BC09-3936B6AABA4E}" destId="{7030FB84-1A51-40B8-9CC0-44432C79772E}" srcOrd="4" destOrd="0" presId="urn:microsoft.com/office/officeart/2005/8/layout/hProcess9"/>
    <dgm:cxn modelId="{5193735C-F60D-488A-8CD2-7B96EEE2025A}" type="presParOf" srcId="{4563DE86-BD4D-4E21-BC09-3936B6AABA4E}" destId="{CAC85526-DEDF-4663-843C-34DE7E9511CB}" srcOrd="5" destOrd="0" presId="urn:microsoft.com/office/officeart/2005/8/layout/hProcess9"/>
    <dgm:cxn modelId="{5EB82165-09DD-422A-ABCF-80CCA58EE047}" type="presParOf" srcId="{4563DE86-BD4D-4E21-BC09-3936B6AABA4E}" destId="{12E87E92-0C56-4E11-8B0C-E46D5BF7AF22}" srcOrd="6" destOrd="0" presId="urn:microsoft.com/office/officeart/2005/8/layout/hProcess9"/>
    <dgm:cxn modelId="{0E562433-A40A-4A2F-892A-4CF9743D6A0B}" type="presParOf" srcId="{4563DE86-BD4D-4E21-BC09-3936B6AABA4E}" destId="{DB83AD9E-40EC-4E0E-A4B2-047C88CEEF85}" srcOrd="7" destOrd="0" presId="urn:microsoft.com/office/officeart/2005/8/layout/hProcess9"/>
    <dgm:cxn modelId="{7B633D31-5F0D-4A7E-966B-CEB75B7E75A2}" type="presParOf" srcId="{4563DE86-BD4D-4E21-BC09-3936B6AABA4E}" destId="{F4CA00B1-7169-4F9B-85B7-EB5B729FF56B}" srcOrd="8" destOrd="0" presId="urn:microsoft.com/office/officeart/2005/8/layout/hProcess9"/>
    <dgm:cxn modelId="{62C4B30D-6D1B-4994-8A89-53AADAEC4FE4}" type="presParOf" srcId="{4563DE86-BD4D-4E21-BC09-3936B6AABA4E}" destId="{3C3EDF01-C10F-435D-96BC-3BC1C7DC70A3}" srcOrd="9" destOrd="0" presId="urn:microsoft.com/office/officeart/2005/8/layout/hProcess9"/>
    <dgm:cxn modelId="{9F426B3A-9CC8-4402-AA14-0707F9B7EAD0}" type="presParOf" srcId="{4563DE86-BD4D-4E21-BC09-3936B6AABA4E}" destId="{4BAAC1CF-CC3A-4421-BABE-ACDE458C915C}" srcOrd="10" destOrd="0" presId="urn:microsoft.com/office/officeart/2005/8/layout/hProcess9"/>
    <dgm:cxn modelId="{C096AFE6-3F52-43D1-A2EF-9ECA732A7056}" type="presParOf" srcId="{4563DE86-BD4D-4E21-BC09-3936B6AABA4E}" destId="{9A2A7E5F-9FDA-4053-BCA7-88BA624EF304}" srcOrd="11" destOrd="0" presId="urn:microsoft.com/office/officeart/2005/8/layout/hProcess9"/>
    <dgm:cxn modelId="{35D38CDE-B570-4D07-99D2-5A3C232483C4}" type="presParOf" srcId="{4563DE86-BD4D-4E21-BC09-3936B6AABA4E}" destId="{52AB74CC-499C-480B-8431-7F94AA814AED}" srcOrd="12" destOrd="0" presId="urn:microsoft.com/office/officeart/2005/8/layout/hProcess9"/>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2E254-0E9C-45B3-A1CF-B63CE06E16B9}">
      <dsp:nvSpPr>
        <dsp:cNvPr id="0" name=""/>
        <dsp:cNvSpPr/>
      </dsp:nvSpPr>
      <dsp:spPr>
        <a:xfrm>
          <a:off x="2" y="0"/>
          <a:ext cx="8972367" cy="6324600"/>
        </a:xfrm>
        <a:prstGeom prst="rightArrow">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BD502870-CF58-4AAD-8F0F-008D906BEE93}">
      <dsp:nvSpPr>
        <dsp:cNvPr id="0" name=""/>
        <dsp:cNvSpPr/>
      </dsp:nvSpPr>
      <dsp:spPr>
        <a:xfrm>
          <a:off x="1752" y="1897380"/>
          <a:ext cx="1121108" cy="2529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r>
            <a:rPr lang="en-US" sz="1300" kern="1200" dirty="0" smtClean="0">
              <a:latin typeface="Calibri" panose="020F0502020204030204" pitchFamily="34" charset="0"/>
            </a:rPr>
            <a:t>Nurse reviews patients with patient/ family advisor</a:t>
          </a:r>
          <a:endParaRPr lang="en-US" sz="1300" kern="1200" dirty="0">
            <a:latin typeface="Calibri" panose="020F0502020204030204" pitchFamily="34" charset="0"/>
          </a:endParaRPr>
        </a:p>
      </dsp:txBody>
      <dsp:txXfrm>
        <a:off x="56480" y="1952108"/>
        <a:ext cx="1011652" cy="2420384"/>
      </dsp:txXfrm>
    </dsp:sp>
    <dsp:sp modelId="{6DC2756F-5C9A-4BC3-95AA-217CC06ED299}">
      <dsp:nvSpPr>
        <dsp:cNvPr id="0" name=""/>
        <dsp:cNvSpPr/>
      </dsp:nvSpPr>
      <dsp:spPr>
        <a:xfrm>
          <a:off x="1309712" y="1897380"/>
          <a:ext cx="1121108" cy="2529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r>
            <a:rPr lang="en-US" sz="1300" kern="1200" dirty="0" smtClean="0">
              <a:latin typeface="Calibri" panose="020F0502020204030204" pitchFamily="34" charset="0"/>
            </a:rPr>
            <a:t>Advisor rounds on patients</a:t>
          </a:r>
          <a:endParaRPr lang="en-US" sz="1300" kern="1200" dirty="0">
            <a:latin typeface="Calibri" panose="020F0502020204030204" pitchFamily="34" charset="0"/>
          </a:endParaRPr>
        </a:p>
      </dsp:txBody>
      <dsp:txXfrm>
        <a:off x="1364440" y="1952108"/>
        <a:ext cx="1011652" cy="2420384"/>
      </dsp:txXfrm>
    </dsp:sp>
    <dsp:sp modelId="{7030FB84-1A51-40B8-9CC0-44432C79772E}">
      <dsp:nvSpPr>
        <dsp:cNvPr id="0" name=""/>
        <dsp:cNvSpPr/>
      </dsp:nvSpPr>
      <dsp:spPr>
        <a:xfrm>
          <a:off x="2617672" y="1897380"/>
          <a:ext cx="1121108" cy="2529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r>
            <a:rPr lang="en-US" sz="1300" kern="1200" dirty="0" smtClean="0">
              <a:latin typeface="Calibri" panose="020F0502020204030204" pitchFamily="34" charset="0"/>
            </a:rPr>
            <a:t>Immediate needs are addressed</a:t>
          </a:r>
          <a:endParaRPr lang="en-US" sz="1300" kern="1200" dirty="0">
            <a:latin typeface="Calibri" panose="020F0502020204030204" pitchFamily="34" charset="0"/>
          </a:endParaRPr>
        </a:p>
      </dsp:txBody>
      <dsp:txXfrm>
        <a:off x="2672400" y="1952108"/>
        <a:ext cx="1011652" cy="2420384"/>
      </dsp:txXfrm>
    </dsp:sp>
    <dsp:sp modelId="{12E87E92-0C56-4E11-8B0C-E46D5BF7AF22}">
      <dsp:nvSpPr>
        <dsp:cNvPr id="0" name=""/>
        <dsp:cNvSpPr/>
      </dsp:nvSpPr>
      <dsp:spPr>
        <a:xfrm>
          <a:off x="3962400" y="1904994"/>
          <a:ext cx="1121108" cy="2529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r>
            <a:rPr lang="en-US" sz="1300" kern="1200" dirty="0" smtClean="0">
              <a:latin typeface="Calibri" panose="020F0502020204030204" pitchFamily="34" charset="0"/>
            </a:rPr>
            <a:t>Comments documented on web-based form</a:t>
          </a:r>
          <a:endParaRPr lang="en-US" sz="1300" kern="1200" dirty="0">
            <a:latin typeface="Calibri" panose="020F0502020204030204" pitchFamily="34" charset="0"/>
          </a:endParaRPr>
        </a:p>
      </dsp:txBody>
      <dsp:txXfrm>
        <a:off x="4017128" y="1959722"/>
        <a:ext cx="1011652" cy="2420384"/>
      </dsp:txXfrm>
    </dsp:sp>
    <dsp:sp modelId="{F4CA00B1-7169-4F9B-85B7-EB5B729FF56B}">
      <dsp:nvSpPr>
        <dsp:cNvPr id="0" name=""/>
        <dsp:cNvSpPr/>
      </dsp:nvSpPr>
      <dsp:spPr>
        <a:xfrm>
          <a:off x="5257800" y="1904994"/>
          <a:ext cx="1121108" cy="2529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r>
            <a:rPr lang="en-US" sz="1300" kern="1200" dirty="0" smtClean="0">
              <a:latin typeface="Calibri" panose="020F0502020204030204" pitchFamily="34" charset="0"/>
            </a:rPr>
            <a:t>Employees receive positive feedback</a:t>
          </a:r>
          <a:endParaRPr lang="en-US" sz="1300" kern="1200" dirty="0">
            <a:latin typeface="Calibri" panose="020F0502020204030204" pitchFamily="34" charset="0"/>
          </a:endParaRPr>
        </a:p>
      </dsp:txBody>
      <dsp:txXfrm>
        <a:off x="5312528" y="1959722"/>
        <a:ext cx="1011652" cy="2420384"/>
      </dsp:txXfrm>
    </dsp:sp>
    <dsp:sp modelId="{4BAAC1CF-CC3A-4421-BABE-ACDE458C915C}">
      <dsp:nvSpPr>
        <dsp:cNvPr id="0" name=""/>
        <dsp:cNvSpPr/>
      </dsp:nvSpPr>
      <dsp:spPr>
        <a:xfrm>
          <a:off x="6541551" y="1897380"/>
          <a:ext cx="1121108" cy="2529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endParaRPr lang="en-US" sz="1300" kern="1200" dirty="0" smtClean="0">
            <a:latin typeface="Calibri" panose="020F0502020204030204" pitchFamily="34" charset="0"/>
          </a:endParaRPr>
        </a:p>
        <a:p>
          <a:pPr lvl="0" algn="ctr" defTabSz="577850" rtl="0">
            <a:lnSpc>
              <a:spcPct val="90000"/>
            </a:lnSpc>
            <a:spcBef>
              <a:spcPct val="0"/>
            </a:spcBef>
            <a:spcAft>
              <a:spcPct val="35000"/>
            </a:spcAft>
          </a:pPr>
          <a:r>
            <a:rPr lang="en-US" sz="1300" kern="1200" dirty="0" smtClean="0">
              <a:latin typeface="Calibri" panose="020F0502020204030204" pitchFamily="34" charset="0"/>
            </a:rPr>
            <a:t>Unit and department leaders, QI teams receive reports</a:t>
          </a:r>
          <a:endParaRPr lang="en-US" sz="1300" kern="1200" dirty="0">
            <a:latin typeface="Calibri" panose="020F0502020204030204" pitchFamily="34" charset="0"/>
          </a:endParaRPr>
        </a:p>
      </dsp:txBody>
      <dsp:txXfrm>
        <a:off x="6596279" y="1952108"/>
        <a:ext cx="1011652" cy="2420384"/>
      </dsp:txXfrm>
    </dsp:sp>
    <dsp:sp modelId="{52AB74CC-499C-480B-8431-7F94AA814AED}">
      <dsp:nvSpPr>
        <dsp:cNvPr id="0" name=""/>
        <dsp:cNvSpPr/>
      </dsp:nvSpPr>
      <dsp:spPr>
        <a:xfrm>
          <a:off x="7849511" y="1897380"/>
          <a:ext cx="1121108" cy="2529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endParaRPr lang="en-US" sz="1300" kern="1200" dirty="0" smtClean="0">
            <a:latin typeface="Calibri" panose="020F0502020204030204" pitchFamily="34" charset="0"/>
          </a:endParaRPr>
        </a:p>
        <a:p>
          <a:pPr lvl="0" algn="ctr" defTabSz="577850">
            <a:lnSpc>
              <a:spcPct val="90000"/>
            </a:lnSpc>
            <a:spcBef>
              <a:spcPct val="0"/>
            </a:spcBef>
            <a:spcAft>
              <a:spcPct val="35000"/>
            </a:spcAft>
          </a:pPr>
          <a:endParaRPr lang="en-US" sz="1300" kern="1200" dirty="0" smtClean="0">
            <a:latin typeface="Calibri" panose="020F0502020204030204" pitchFamily="34" charset="0"/>
          </a:endParaRPr>
        </a:p>
        <a:p>
          <a:pPr lvl="0" algn="ctr" defTabSz="577850">
            <a:lnSpc>
              <a:spcPct val="90000"/>
            </a:lnSpc>
            <a:spcBef>
              <a:spcPct val="0"/>
            </a:spcBef>
            <a:spcAft>
              <a:spcPct val="35000"/>
            </a:spcAft>
          </a:pPr>
          <a:r>
            <a:rPr lang="en-US" sz="1300" kern="1200" dirty="0" smtClean="0">
              <a:latin typeface="Calibri" panose="020F0502020204030204" pitchFamily="34" charset="0"/>
            </a:rPr>
            <a:t>Data used </a:t>
          </a:r>
          <a:r>
            <a:rPr lang="en-US" sz="1300" kern="1200" smtClean="0">
              <a:latin typeface="Calibri" panose="020F0502020204030204" pitchFamily="34" charset="0"/>
            </a:rPr>
            <a:t>for systems improvement </a:t>
          </a:r>
          <a:r>
            <a:rPr lang="en-US" sz="1300" kern="1200" dirty="0" smtClean="0">
              <a:latin typeface="Calibri" panose="020F0502020204030204" pitchFamily="34" charset="0"/>
            </a:rPr>
            <a:t>and teaching</a:t>
          </a:r>
          <a:endParaRPr lang="en-US" sz="1300" kern="1200" dirty="0">
            <a:latin typeface="Calibri" panose="020F0502020204030204" pitchFamily="34" charset="0"/>
          </a:endParaRPr>
        </a:p>
      </dsp:txBody>
      <dsp:txXfrm>
        <a:off x="7904239" y="1952108"/>
        <a:ext cx="1011652" cy="242038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A0BC89B-897F-40E6-99B0-30288ADBC8B8}" type="datetimeFigureOut">
              <a:rPr lang="en-US" smtClean="0"/>
              <a:t>5/9/2018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F066162A-A5DA-43F0-8B29-079696980952}" type="slidenum">
              <a:rPr lang="en-US" smtClean="0"/>
              <a:t>‹#›</a:t>
            </a:fld>
            <a:endParaRPr lang="en-US"/>
          </a:p>
        </p:txBody>
      </p:sp>
    </p:spTree>
    <p:extLst>
      <p:ext uri="{BB962C8B-B14F-4D97-AF65-F5344CB8AC3E}">
        <p14:creationId xmlns:p14="http://schemas.microsoft.com/office/powerpoint/2010/main" val="1092059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4559E01-757C-4077-84DB-D81B7EE8D908}" type="datetimeFigureOut">
              <a:rPr lang="en-US" smtClean="0"/>
              <a:t>5/9/2018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58B0AB0-09B9-49B5-88AC-38E2FED638D5}" type="slidenum">
              <a:rPr lang="en-US" smtClean="0"/>
              <a:t>‹#›</a:t>
            </a:fld>
            <a:endParaRPr lang="en-US"/>
          </a:p>
        </p:txBody>
      </p:sp>
    </p:spTree>
    <p:extLst>
      <p:ext uri="{BB962C8B-B14F-4D97-AF65-F5344CB8AC3E}">
        <p14:creationId xmlns:p14="http://schemas.microsoft.com/office/powerpoint/2010/main" val="2667337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F5BE66-F8D0-4119-AD3D-F1A8CC6BC866}" type="slidenum">
              <a:rPr lang="en-US" altLang="en-US">
                <a:solidFill>
                  <a:prstClr val="black"/>
                </a:solidFill>
              </a:rPr>
              <a:pPr/>
              <a:t>1</a:t>
            </a:fld>
            <a:endParaRPr lang="en-US" altLang="en-US">
              <a:solidFill>
                <a:prstClr val="black"/>
              </a:solidFill>
            </a:endParaRPr>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xfrm>
            <a:off x="700090" y="4414840"/>
            <a:ext cx="5610225" cy="4183062"/>
          </a:xfrm>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2"/>
                </a:solidFill>
              </a:rPr>
              <a:t>Many comments are positive, but sometimes we discover things that have gone wrong.</a:t>
            </a:r>
          </a:p>
          <a:p>
            <a:endParaRPr lang="en-US" dirty="0" smtClean="0">
              <a:solidFill>
                <a:schemeClr val="tx2"/>
              </a:solidFill>
            </a:endParaRPr>
          </a:p>
          <a:p>
            <a:r>
              <a:rPr lang="en-US" dirty="0" smtClean="0">
                <a:solidFill>
                  <a:schemeClr val="tx2"/>
                </a:solidFill>
              </a:rPr>
              <a:t>We might never have known about some of these issues had we not rounded.</a:t>
            </a:r>
          </a:p>
          <a:p>
            <a:endParaRPr lang="en-US" dirty="0"/>
          </a:p>
        </p:txBody>
      </p:sp>
      <p:sp>
        <p:nvSpPr>
          <p:cNvPr id="4" name="Slide Number Placeholder 3"/>
          <p:cNvSpPr>
            <a:spLocks noGrp="1"/>
          </p:cNvSpPr>
          <p:nvPr>
            <p:ph type="sldNum" sz="quarter" idx="10"/>
          </p:nvPr>
        </p:nvSpPr>
        <p:spPr/>
        <p:txBody>
          <a:bodyPr/>
          <a:lstStyle/>
          <a:p>
            <a:fld id="{258B0AB0-09B9-49B5-88AC-38E2FED638D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343790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0065" name="Rectangle 17"/>
          <p:cNvSpPr>
            <a:spLocks noChangeArrowheads="1"/>
          </p:cNvSpPr>
          <p:nvPr userDrawn="1"/>
        </p:nvSpPr>
        <p:spPr bwMode="auto">
          <a:xfrm>
            <a:off x="0" y="2189163"/>
            <a:ext cx="9144000" cy="4668837"/>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prstClr val="black"/>
              </a:solidFill>
            </a:endParaRPr>
          </a:p>
        </p:txBody>
      </p:sp>
      <p:sp>
        <p:nvSpPr>
          <p:cNvPr id="130050" name="Rectangle 2"/>
          <p:cNvSpPr>
            <a:spLocks noGrp="1" noChangeArrowheads="1"/>
          </p:cNvSpPr>
          <p:nvPr>
            <p:ph type="ctrTitle"/>
          </p:nvPr>
        </p:nvSpPr>
        <p:spPr>
          <a:xfrm>
            <a:off x="2936875" y="3419475"/>
            <a:ext cx="5162550" cy="2027238"/>
          </a:xfrm>
        </p:spPr>
        <p:txBody>
          <a:bodyPr anchor="t"/>
          <a:lstStyle>
            <a:lvl1pPr>
              <a:defRPr sz="1800">
                <a:solidFill>
                  <a:schemeClr val="bg1"/>
                </a:solidFill>
              </a:defRPr>
            </a:lvl1pPr>
          </a:lstStyle>
          <a:p>
            <a:pPr lvl="0"/>
            <a:r>
              <a:rPr lang="en-US" altLang="en-US" noProof="0" smtClean="0"/>
              <a:t>Click to edit Master title style</a:t>
            </a:r>
          </a:p>
        </p:txBody>
      </p:sp>
      <p:pic>
        <p:nvPicPr>
          <p:cNvPr id="130067" name="Picture 19" descr="BIDMC_Harvard_lockup"/>
          <p:cNvPicPr>
            <a:picLocks noChangeAspect="1" noChangeArrowheads="1"/>
          </p:cNvPicPr>
          <p:nvPr userDrawn="1"/>
        </p:nvPicPr>
        <p:blipFill>
          <a:blip r:embed="rId2" cstate="email">
            <a:lum bright="4000" contrast="4000"/>
            <a:extLst>
              <a:ext uri="{28A0092B-C50C-407E-A947-70E740481C1C}">
                <a14:useLocalDpi xmlns:a14="http://schemas.microsoft.com/office/drawing/2010/main"/>
              </a:ext>
            </a:extLst>
          </a:blip>
          <a:srcRect/>
          <a:stretch>
            <a:fillRect/>
          </a:stretch>
        </p:blipFill>
        <p:spPr bwMode="auto">
          <a:xfrm>
            <a:off x="295275" y="946150"/>
            <a:ext cx="61610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76986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4A7EB22-B3AD-4196-B44D-427DB0C5147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11408822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1B8916D3-B89E-4EDC-A25B-FCD11B6881E9}"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7460257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9538" y="1354138"/>
            <a:ext cx="3241675" cy="3905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73613" y="1354138"/>
            <a:ext cx="3243262" cy="3905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FF8049C0-A302-4F89-B8C7-2308C8E906FA}"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555779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1D2E645-FCE9-445C-A09A-B1EFEF57C57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300147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F61A83B2-E537-43FD-AE41-8EB7539E6C7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008141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552F054-0ED5-421C-AB13-DA875F433DB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511765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483E4E4B-C1BB-46FB-BEEC-EB33F0F4B121}"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5523352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E5E9EE54-E55A-4110-BB56-00B9441D2713}"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5480754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00F7DA5A-B312-40ED-AB8C-7E1CD070FCE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6958179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7938" y="530225"/>
            <a:ext cx="1658937" cy="4729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9538" y="530225"/>
            <a:ext cx="4826000" cy="4729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310CFDA-3898-4B58-BAE2-422EE2AA59F2}"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4637509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95438" y="530225"/>
            <a:ext cx="6421437" cy="6889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9538" y="1354138"/>
            <a:ext cx="3241675" cy="3905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73613" y="1354138"/>
            <a:ext cx="3243262" cy="3905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8400"/>
            <a:ext cx="1905000" cy="457200"/>
          </a:xfrm>
        </p:spPr>
        <p:txBody>
          <a:bodyPr/>
          <a:lstStyle>
            <a:lvl1pPr>
              <a:defRPr/>
            </a:lvl1pPr>
          </a:lstStyle>
          <a:p>
            <a:fld id="{DB852969-534B-44BC-9DE7-0AAE3F8AE14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6770731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0065" name="Rectangle 17"/>
          <p:cNvSpPr>
            <a:spLocks noChangeArrowheads="1"/>
          </p:cNvSpPr>
          <p:nvPr userDrawn="1"/>
        </p:nvSpPr>
        <p:spPr bwMode="auto">
          <a:xfrm>
            <a:off x="0" y="2189184"/>
            <a:ext cx="9144000" cy="4668837"/>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70" tIns="45634" rIns="91270" bIns="45634" anchor="ctr"/>
          <a:lstStyle/>
          <a:p>
            <a:pPr defTabSz="912681" eaLnBrk="0" fontAlgn="base" hangingPunct="0">
              <a:spcBef>
                <a:spcPct val="0"/>
              </a:spcBef>
              <a:spcAft>
                <a:spcPct val="0"/>
              </a:spcAft>
            </a:pPr>
            <a:endParaRPr lang="en-US" sz="2400">
              <a:solidFill>
                <a:prstClr val="black"/>
              </a:solidFill>
            </a:endParaRPr>
          </a:p>
        </p:txBody>
      </p:sp>
      <p:sp>
        <p:nvSpPr>
          <p:cNvPr id="130050" name="Rectangle 2"/>
          <p:cNvSpPr>
            <a:spLocks noGrp="1" noChangeArrowheads="1"/>
          </p:cNvSpPr>
          <p:nvPr>
            <p:ph type="ctrTitle"/>
          </p:nvPr>
        </p:nvSpPr>
        <p:spPr>
          <a:xfrm>
            <a:off x="2936875" y="3419475"/>
            <a:ext cx="5162550" cy="2027238"/>
          </a:xfrm>
        </p:spPr>
        <p:txBody>
          <a:bodyPr anchor="t"/>
          <a:lstStyle>
            <a:lvl1pPr>
              <a:defRPr sz="1800">
                <a:solidFill>
                  <a:schemeClr val="bg1"/>
                </a:solidFill>
              </a:defRPr>
            </a:lvl1pPr>
          </a:lstStyle>
          <a:p>
            <a:pPr lvl="0"/>
            <a:r>
              <a:rPr lang="en-US" altLang="en-US" noProof="0" smtClean="0"/>
              <a:t>Click to edit Master title style</a:t>
            </a:r>
          </a:p>
        </p:txBody>
      </p:sp>
      <p:pic>
        <p:nvPicPr>
          <p:cNvPr id="130067" name="Picture 19" descr="BIDMC_Harvard_lockup"/>
          <p:cNvPicPr>
            <a:picLocks noChangeAspect="1" noChangeArrowheads="1"/>
          </p:cNvPicPr>
          <p:nvPr userDrawn="1"/>
        </p:nvPicPr>
        <p:blipFill>
          <a:blip r:embed="rId2" cstate="email">
            <a:lum bright="4000" contrast="4000"/>
            <a:extLst>
              <a:ext uri="{28A0092B-C50C-407E-A947-70E740481C1C}">
                <a14:useLocalDpi xmlns:a14="http://schemas.microsoft.com/office/drawing/2010/main"/>
              </a:ext>
            </a:extLst>
          </a:blip>
          <a:srcRect/>
          <a:stretch>
            <a:fillRect/>
          </a:stretch>
        </p:blipFill>
        <p:spPr bwMode="auto">
          <a:xfrm>
            <a:off x="295275" y="946154"/>
            <a:ext cx="61610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18769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4A7EB22-B3AD-4196-B44D-427DB0C5147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37360066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341" indent="0">
              <a:buNone/>
              <a:defRPr sz="1800"/>
            </a:lvl2pPr>
            <a:lvl3pPr marL="912681" indent="0">
              <a:buNone/>
              <a:defRPr sz="1600"/>
            </a:lvl3pPr>
            <a:lvl4pPr marL="1369025" indent="0">
              <a:buNone/>
              <a:defRPr sz="1400"/>
            </a:lvl4pPr>
            <a:lvl5pPr marL="1825367" indent="0">
              <a:buNone/>
              <a:defRPr sz="1400"/>
            </a:lvl5pPr>
            <a:lvl6pPr marL="2281713" indent="0">
              <a:buNone/>
              <a:defRPr sz="1400"/>
            </a:lvl6pPr>
            <a:lvl7pPr marL="2738055" indent="0">
              <a:buNone/>
              <a:defRPr sz="1400"/>
            </a:lvl7pPr>
            <a:lvl8pPr marL="3194401" indent="0">
              <a:buNone/>
              <a:defRPr sz="1400"/>
            </a:lvl8pPr>
            <a:lvl9pPr marL="3650739"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1B8916D3-B89E-4EDC-A25B-FCD11B6881E9}"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2184286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9538" y="1354138"/>
            <a:ext cx="3241675" cy="3905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73615" y="1354138"/>
            <a:ext cx="3243262" cy="3905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FF8049C0-A302-4F89-B8C7-2308C8E906FA}"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169936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341" indent="0">
              <a:buNone/>
              <a:defRPr sz="2000" b="1"/>
            </a:lvl2pPr>
            <a:lvl3pPr marL="912681" indent="0">
              <a:buNone/>
              <a:defRPr sz="1800" b="1"/>
            </a:lvl3pPr>
            <a:lvl4pPr marL="1369025" indent="0">
              <a:buNone/>
              <a:defRPr sz="1600" b="1"/>
            </a:lvl4pPr>
            <a:lvl5pPr marL="1825367" indent="0">
              <a:buNone/>
              <a:defRPr sz="1600" b="1"/>
            </a:lvl5pPr>
            <a:lvl6pPr marL="2281713" indent="0">
              <a:buNone/>
              <a:defRPr sz="1600" b="1"/>
            </a:lvl6pPr>
            <a:lvl7pPr marL="2738055" indent="0">
              <a:buNone/>
              <a:defRPr sz="1600" b="1"/>
            </a:lvl7pPr>
            <a:lvl8pPr marL="3194401" indent="0">
              <a:buNone/>
              <a:defRPr sz="1600" b="1"/>
            </a:lvl8pPr>
            <a:lvl9pPr marL="36507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6341" indent="0">
              <a:buNone/>
              <a:defRPr sz="2000" b="1"/>
            </a:lvl2pPr>
            <a:lvl3pPr marL="912681" indent="0">
              <a:buNone/>
              <a:defRPr sz="1800" b="1"/>
            </a:lvl3pPr>
            <a:lvl4pPr marL="1369025" indent="0">
              <a:buNone/>
              <a:defRPr sz="1600" b="1"/>
            </a:lvl4pPr>
            <a:lvl5pPr marL="1825367" indent="0">
              <a:buNone/>
              <a:defRPr sz="1600" b="1"/>
            </a:lvl5pPr>
            <a:lvl6pPr marL="2281713" indent="0">
              <a:buNone/>
              <a:defRPr sz="1600" b="1"/>
            </a:lvl6pPr>
            <a:lvl7pPr marL="2738055" indent="0">
              <a:buNone/>
              <a:defRPr sz="1600" b="1"/>
            </a:lvl7pPr>
            <a:lvl8pPr marL="3194401" indent="0">
              <a:buNone/>
              <a:defRPr sz="1600" b="1"/>
            </a:lvl8pPr>
            <a:lvl9pPr marL="36507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1D2E645-FCE9-445C-A09A-B1EFEF57C57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686754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F61A83B2-E537-43FD-AE41-8EB7539E6C7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547938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552F054-0ED5-421C-AB13-DA875F433DB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4729992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2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21" y="1435100"/>
            <a:ext cx="3008313" cy="4691063"/>
          </a:xfrm>
        </p:spPr>
        <p:txBody>
          <a:bodyPr/>
          <a:lstStyle>
            <a:lvl1pPr marL="0" indent="0">
              <a:buNone/>
              <a:defRPr sz="1400"/>
            </a:lvl1pPr>
            <a:lvl2pPr marL="456341" indent="0">
              <a:buNone/>
              <a:defRPr sz="1200"/>
            </a:lvl2pPr>
            <a:lvl3pPr marL="912681" indent="0">
              <a:buNone/>
              <a:defRPr sz="1000"/>
            </a:lvl3pPr>
            <a:lvl4pPr marL="1369025" indent="0">
              <a:buNone/>
              <a:defRPr sz="900"/>
            </a:lvl4pPr>
            <a:lvl5pPr marL="1825367" indent="0">
              <a:buNone/>
              <a:defRPr sz="900"/>
            </a:lvl5pPr>
            <a:lvl6pPr marL="2281713" indent="0">
              <a:buNone/>
              <a:defRPr sz="900"/>
            </a:lvl6pPr>
            <a:lvl7pPr marL="2738055" indent="0">
              <a:buNone/>
              <a:defRPr sz="900"/>
            </a:lvl7pPr>
            <a:lvl8pPr marL="3194401" indent="0">
              <a:buNone/>
              <a:defRPr sz="900"/>
            </a:lvl8pPr>
            <a:lvl9pPr marL="3650739"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483E4E4B-C1BB-46FB-BEEC-EB33F0F4B121}"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3426515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1" indent="0">
              <a:buNone/>
              <a:defRPr sz="2800"/>
            </a:lvl2pPr>
            <a:lvl3pPr marL="912681" indent="0">
              <a:buNone/>
              <a:defRPr sz="2400"/>
            </a:lvl3pPr>
            <a:lvl4pPr marL="1369025" indent="0">
              <a:buNone/>
              <a:defRPr sz="2000"/>
            </a:lvl4pPr>
            <a:lvl5pPr marL="1825367" indent="0">
              <a:buNone/>
              <a:defRPr sz="2000"/>
            </a:lvl5pPr>
            <a:lvl6pPr marL="2281713" indent="0">
              <a:buNone/>
              <a:defRPr sz="2000"/>
            </a:lvl6pPr>
            <a:lvl7pPr marL="2738055" indent="0">
              <a:buNone/>
              <a:defRPr sz="2000"/>
            </a:lvl7pPr>
            <a:lvl8pPr marL="3194401" indent="0">
              <a:buNone/>
              <a:defRPr sz="2000"/>
            </a:lvl8pPr>
            <a:lvl9pPr marL="365073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341" indent="0">
              <a:buNone/>
              <a:defRPr sz="1200"/>
            </a:lvl2pPr>
            <a:lvl3pPr marL="912681" indent="0">
              <a:buNone/>
              <a:defRPr sz="1000"/>
            </a:lvl3pPr>
            <a:lvl4pPr marL="1369025" indent="0">
              <a:buNone/>
              <a:defRPr sz="900"/>
            </a:lvl4pPr>
            <a:lvl5pPr marL="1825367" indent="0">
              <a:buNone/>
              <a:defRPr sz="900"/>
            </a:lvl5pPr>
            <a:lvl6pPr marL="2281713" indent="0">
              <a:buNone/>
              <a:defRPr sz="900"/>
            </a:lvl6pPr>
            <a:lvl7pPr marL="2738055" indent="0">
              <a:buNone/>
              <a:defRPr sz="900"/>
            </a:lvl7pPr>
            <a:lvl8pPr marL="3194401" indent="0">
              <a:buNone/>
              <a:defRPr sz="900"/>
            </a:lvl8pPr>
            <a:lvl9pPr marL="3650739"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E5E9EE54-E55A-4110-BB56-00B9441D2713}"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04523396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00F7DA5A-B312-40ED-AB8C-7E1CD070FCE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931663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7959" y="530225"/>
            <a:ext cx="1658937" cy="4729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9538" y="530225"/>
            <a:ext cx="4826000" cy="4729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310CFDA-3898-4B58-BAE2-422EE2AA59F2}"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8271485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95446" y="530225"/>
            <a:ext cx="6421437" cy="6889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9538" y="1354138"/>
            <a:ext cx="3241675" cy="3905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73615" y="1354138"/>
            <a:ext cx="3243262" cy="3905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8400"/>
            <a:ext cx="1905000" cy="457200"/>
          </a:xfrm>
        </p:spPr>
        <p:txBody>
          <a:bodyPr/>
          <a:lstStyle>
            <a:lvl1pPr>
              <a:defRPr/>
            </a:lvl1pPr>
          </a:lstStyle>
          <a:p>
            <a:fld id="{DB852969-534B-44BC-9DE7-0AAE3F8AE14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492013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341" indent="0" algn="ctr">
              <a:buNone/>
              <a:defRPr>
                <a:solidFill>
                  <a:schemeClr val="tx1">
                    <a:tint val="75000"/>
                  </a:schemeClr>
                </a:solidFill>
              </a:defRPr>
            </a:lvl2pPr>
            <a:lvl3pPr marL="912681" indent="0" algn="ctr">
              <a:buNone/>
              <a:defRPr>
                <a:solidFill>
                  <a:schemeClr val="tx1">
                    <a:tint val="75000"/>
                  </a:schemeClr>
                </a:solidFill>
              </a:defRPr>
            </a:lvl3pPr>
            <a:lvl4pPr marL="1369025" indent="0" algn="ctr">
              <a:buNone/>
              <a:defRPr>
                <a:solidFill>
                  <a:schemeClr val="tx1">
                    <a:tint val="75000"/>
                  </a:schemeClr>
                </a:solidFill>
              </a:defRPr>
            </a:lvl4pPr>
            <a:lvl5pPr marL="1825367" indent="0" algn="ctr">
              <a:buNone/>
              <a:defRPr>
                <a:solidFill>
                  <a:schemeClr val="tx1">
                    <a:tint val="75000"/>
                  </a:schemeClr>
                </a:solidFill>
              </a:defRPr>
            </a:lvl5pPr>
            <a:lvl6pPr marL="2281713" indent="0" algn="ctr">
              <a:buNone/>
              <a:defRPr>
                <a:solidFill>
                  <a:schemeClr val="tx1">
                    <a:tint val="75000"/>
                  </a:schemeClr>
                </a:solidFill>
              </a:defRPr>
            </a:lvl6pPr>
            <a:lvl7pPr marL="2738055" indent="0" algn="ctr">
              <a:buNone/>
              <a:defRPr>
                <a:solidFill>
                  <a:schemeClr val="tx1">
                    <a:tint val="75000"/>
                  </a:schemeClr>
                </a:solidFill>
              </a:defRPr>
            </a:lvl7pPr>
            <a:lvl8pPr marL="3194401" indent="0" algn="ctr">
              <a:buNone/>
              <a:defRPr>
                <a:solidFill>
                  <a:schemeClr val="tx1">
                    <a:tint val="75000"/>
                  </a:schemeClr>
                </a:solidFill>
              </a:defRPr>
            </a:lvl8pPr>
            <a:lvl9pPr marL="365073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lIns="91270" tIns="45634" rIns="91270" bIns="45634"/>
          <a:lstStyle/>
          <a:p>
            <a:pPr defTabSz="912681" eaLnBrk="0" fontAlgn="base" hangingPunct="0">
              <a:spcBef>
                <a:spcPct val="0"/>
              </a:spcBef>
              <a:spcAft>
                <a:spcPct val="0"/>
              </a:spcAft>
            </a:pPr>
            <a:fld id="{AEB4B9B4-9BDF-443B-B0E8-E10E0667F30C}" type="datetimeFigureOut">
              <a:rPr lang="en-US" sz="2400" smtClean="0">
                <a:solidFill>
                  <a:prstClr val="black"/>
                </a:solidFill>
              </a:rPr>
              <a:pPr defTabSz="912681" eaLnBrk="0" fontAlgn="base" hangingPunct="0">
                <a:spcBef>
                  <a:spcPct val="0"/>
                </a:spcBef>
                <a:spcAft>
                  <a:spcPct val="0"/>
                </a:spcAft>
              </a:pPr>
              <a:t>5/9/2018</a:t>
            </a:fld>
            <a:endParaRPr lang="en-US" sz="240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lIns="91270" tIns="45634" rIns="91270" bIns="45634"/>
          <a:lstStyle/>
          <a:p>
            <a:pPr defTabSz="912681" eaLnBrk="0" fontAlgn="base" hangingPunct="0">
              <a:spcBef>
                <a:spcPct val="0"/>
              </a:spcBef>
              <a:spcAft>
                <a:spcPct val="0"/>
              </a:spcAft>
            </a:pPr>
            <a:endParaRPr lang="en-US" sz="2400">
              <a:solidFill>
                <a:prstClr val="black"/>
              </a:solidFill>
            </a:endParaRPr>
          </a:p>
        </p:txBody>
      </p:sp>
      <p:sp>
        <p:nvSpPr>
          <p:cNvPr id="6" name="Slide Number Placeholder 5"/>
          <p:cNvSpPr>
            <a:spLocks noGrp="1"/>
          </p:cNvSpPr>
          <p:nvPr>
            <p:ph type="sldNum" sz="quarter" idx="12"/>
          </p:nvPr>
        </p:nvSpPr>
        <p:spPr/>
        <p:txBody>
          <a:bodyPr/>
          <a:lstStyle/>
          <a:p>
            <a:fld id="{956A63D1-BD78-4A7E-BCD5-45ACCF9B8432}"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7081981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95438" y="530225"/>
            <a:ext cx="6421437" cy="68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1379538" y="1354138"/>
            <a:ext cx="6637337" cy="3905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8D80BE84-E76C-4B89-A8F7-C89DF76ABEBC}" type="slidenum">
              <a:rPr lang="en-US" altLang="en-US">
                <a:solidFill>
                  <a:prstClr val="black"/>
                </a:solidFill>
              </a:rPr>
              <a:pPr eaLnBrk="0" fontAlgn="base" hangingPunct="0">
                <a:spcBef>
                  <a:spcPct val="0"/>
                </a:spcBef>
                <a:spcAft>
                  <a:spcPct val="0"/>
                </a:spcAft>
              </a:pPr>
              <a:t>‹#›</a:t>
            </a:fld>
            <a:endParaRPr lang="en-US" altLang="en-US">
              <a:solidFill>
                <a:prstClr val="black"/>
              </a:solidFill>
            </a:endParaRPr>
          </a:p>
        </p:txBody>
      </p:sp>
      <p:pic>
        <p:nvPicPr>
          <p:cNvPr id="1034" name="Picture 10" descr="HMSshield 200_cmyk"/>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7129463" y="7989888"/>
            <a:ext cx="257175" cy="3079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IDMC_Harvard_lockup"/>
          <p:cNvPicPr>
            <a:picLocks noChangeAspect="1" noChangeArrowheads="1"/>
          </p:cNvPicPr>
          <p:nvPr userDrawn="1"/>
        </p:nvPicPr>
        <p:blipFill>
          <a:blip r:embed="rId15" cstate="email">
            <a:lum bright="4000" contrast="4000"/>
            <a:extLst>
              <a:ext uri="{28A0092B-C50C-407E-A947-70E740481C1C}">
                <a14:useLocalDpi xmlns:a14="http://schemas.microsoft.com/office/drawing/2010/main"/>
              </a:ext>
            </a:extLst>
          </a:blip>
          <a:srcRect/>
          <a:stretch>
            <a:fillRect/>
          </a:stretch>
        </p:blipFill>
        <p:spPr bwMode="auto">
          <a:xfrm>
            <a:off x="295275" y="6126163"/>
            <a:ext cx="3505200" cy="517525"/>
          </a:xfrm>
          <a:prstGeom prst="rect">
            <a:avLst/>
          </a:prstGeom>
          <a:noFill/>
          <a:extLst>
            <a:ext uri="{909E8E84-426E-40DD-AFC4-6F175D3DCCD1}">
              <a14:hiddenFill xmlns:a14="http://schemas.microsoft.com/office/drawing/2010/main">
                <a:solidFill>
                  <a:srgbClr val="FFFFFF"/>
                </a:solidFill>
              </a14:hiddenFill>
            </a:ext>
          </a:extLst>
        </p:spPr>
      </p:pic>
      <p:sp>
        <p:nvSpPr>
          <p:cNvPr id="1037" name="Line 13"/>
          <p:cNvSpPr>
            <a:spLocks noChangeShapeType="1"/>
          </p:cNvSpPr>
          <p:nvPr userDrawn="1"/>
        </p:nvSpPr>
        <p:spPr bwMode="auto">
          <a:xfrm>
            <a:off x="0" y="5991225"/>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prstClr val="black"/>
              </a:solidFill>
            </a:endParaRPr>
          </a:p>
        </p:txBody>
      </p:sp>
    </p:spTree>
    <p:extLst>
      <p:ext uri="{BB962C8B-B14F-4D97-AF65-F5344CB8AC3E}">
        <p14:creationId xmlns:p14="http://schemas.microsoft.com/office/powerpoint/2010/main" val="18423222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rtl="0" fontAlgn="base">
        <a:spcBef>
          <a:spcPct val="0"/>
        </a:spcBef>
        <a:spcAft>
          <a:spcPct val="0"/>
        </a:spcAft>
        <a:defRPr sz="2000" b="1">
          <a:solidFill>
            <a:schemeClr val="tx2"/>
          </a:solidFill>
          <a:latin typeface="+mj-lt"/>
          <a:ea typeface="+mj-ea"/>
          <a:cs typeface="+mj-cs"/>
        </a:defRPr>
      </a:lvl1pPr>
      <a:lvl2pPr algn="l" rtl="0" fontAlgn="base">
        <a:spcBef>
          <a:spcPct val="0"/>
        </a:spcBef>
        <a:spcAft>
          <a:spcPct val="0"/>
        </a:spcAft>
        <a:defRPr sz="2000" b="1">
          <a:solidFill>
            <a:schemeClr val="tx2"/>
          </a:solidFill>
          <a:latin typeface="Arial" charset="0"/>
          <a:ea typeface="ＭＳ Ｐゴシック" pitchFamily="1" charset="-128"/>
        </a:defRPr>
      </a:lvl2pPr>
      <a:lvl3pPr algn="l" rtl="0" fontAlgn="base">
        <a:spcBef>
          <a:spcPct val="0"/>
        </a:spcBef>
        <a:spcAft>
          <a:spcPct val="0"/>
        </a:spcAft>
        <a:defRPr sz="2000" b="1">
          <a:solidFill>
            <a:schemeClr val="tx2"/>
          </a:solidFill>
          <a:latin typeface="Arial" charset="0"/>
          <a:ea typeface="ＭＳ Ｐゴシック" pitchFamily="1" charset="-128"/>
        </a:defRPr>
      </a:lvl3pPr>
      <a:lvl4pPr algn="l" rtl="0" fontAlgn="base">
        <a:spcBef>
          <a:spcPct val="0"/>
        </a:spcBef>
        <a:spcAft>
          <a:spcPct val="0"/>
        </a:spcAft>
        <a:defRPr sz="2000" b="1">
          <a:solidFill>
            <a:schemeClr val="tx2"/>
          </a:solidFill>
          <a:latin typeface="Arial" charset="0"/>
          <a:ea typeface="ＭＳ Ｐゴシック" pitchFamily="1" charset="-128"/>
        </a:defRPr>
      </a:lvl4pPr>
      <a:lvl5pPr algn="l" rtl="0" fontAlgn="base">
        <a:spcBef>
          <a:spcPct val="0"/>
        </a:spcBef>
        <a:spcAft>
          <a:spcPct val="0"/>
        </a:spcAft>
        <a:defRPr sz="2000" b="1">
          <a:solidFill>
            <a:schemeClr val="tx2"/>
          </a:solidFill>
          <a:latin typeface="Arial" charset="0"/>
          <a:ea typeface="ＭＳ Ｐゴシック" pitchFamily="1" charset="-128"/>
        </a:defRPr>
      </a:lvl5pPr>
      <a:lvl6pPr marL="457200" algn="l" rtl="0" fontAlgn="base">
        <a:spcBef>
          <a:spcPct val="0"/>
        </a:spcBef>
        <a:spcAft>
          <a:spcPct val="0"/>
        </a:spcAft>
        <a:defRPr sz="2000" b="1">
          <a:solidFill>
            <a:schemeClr val="tx2"/>
          </a:solidFill>
          <a:latin typeface="Arial" charset="0"/>
          <a:ea typeface="ＭＳ Ｐゴシック" pitchFamily="1" charset="-128"/>
        </a:defRPr>
      </a:lvl6pPr>
      <a:lvl7pPr marL="914400" algn="l" rtl="0" fontAlgn="base">
        <a:spcBef>
          <a:spcPct val="0"/>
        </a:spcBef>
        <a:spcAft>
          <a:spcPct val="0"/>
        </a:spcAft>
        <a:defRPr sz="2000" b="1">
          <a:solidFill>
            <a:schemeClr val="tx2"/>
          </a:solidFill>
          <a:latin typeface="Arial" charset="0"/>
          <a:ea typeface="ＭＳ Ｐゴシック" pitchFamily="1" charset="-128"/>
        </a:defRPr>
      </a:lvl7pPr>
      <a:lvl8pPr marL="1371600" algn="l" rtl="0" fontAlgn="base">
        <a:spcBef>
          <a:spcPct val="0"/>
        </a:spcBef>
        <a:spcAft>
          <a:spcPct val="0"/>
        </a:spcAft>
        <a:defRPr sz="2000" b="1">
          <a:solidFill>
            <a:schemeClr val="tx2"/>
          </a:solidFill>
          <a:latin typeface="Arial" charset="0"/>
          <a:ea typeface="ＭＳ Ｐゴシック" pitchFamily="1" charset="-128"/>
        </a:defRPr>
      </a:lvl8pPr>
      <a:lvl9pPr marL="1828800" algn="l" rtl="0" fontAlgn="base">
        <a:spcBef>
          <a:spcPct val="0"/>
        </a:spcBef>
        <a:spcAft>
          <a:spcPct val="0"/>
        </a:spcAft>
        <a:defRPr sz="2000" b="1">
          <a:solidFill>
            <a:schemeClr val="tx2"/>
          </a:solidFill>
          <a:latin typeface="Arial" charset="0"/>
          <a:ea typeface="ＭＳ Ｐゴシック" pitchFamily="1" charset="-128"/>
        </a:defRPr>
      </a:lvl9pPr>
    </p:titleStyle>
    <p:bodyStyle>
      <a:lvl1pPr marL="228600" indent="-228600" algn="l" rtl="0" fontAlgn="base">
        <a:spcBef>
          <a:spcPct val="20000"/>
        </a:spcBef>
        <a:spcAft>
          <a:spcPct val="0"/>
        </a:spcAft>
        <a:buClr>
          <a:schemeClr val="tx2"/>
        </a:buClr>
        <a:buFont typeface="Times" pitchFamily="18" charset="0"/>
        <a:buChar char="•"/>
        <a:defRPr>
          <a:solidFill>
            <a:schemeClr val="tx1"/>
          </a:solidFill>
          <a:latin typeface="+mn-lt"/>
          <a:ea typeface="+mn-ea"/>
          <a:cs typeface="+mn-cs"/>
        </a:defRPr>
      </a:lvl1pPr>
      <a:lvl2pPr marL="742950" indent="-285750" algn="l" rtl="0" fontAlgn="base">
        <a:spcBef>
          <a:spcPct val="20000"/>
        </a:spcBef>
        <a:spcAft>
          <a:spcPct val="0"/>
        </a:spcAft>
        <a:buClr>
          <a:srgbClr val="0D1D6A"/>
        </a:buClr>
        <a:buFont typeface="Times" pitchFamily="18" charset="0"/>
        <a:buChar char="•"/>
        <a:defRPr sz="1600">
          <a:solidFill>
            <a:schemeClr val="tx1"/>
          </a:solidFill>
          <a:latin typeface="+mn-lt"/>
          <a:ea typeface="+mn-ea"/>
        </a:defRPr>
      </a:lvl2pPr>
      <a:lvl3pPr marL="1143000" indent="-228600" algn="l" rtl="0" fontAlgn="base">
        <a:spcBef>
          <a:spcPct val="20000"/>
        </a:spcBef>
        <a:spcAft>
          <a:spcPct val="0"/>
        </a:spcAft>
        <a:buChar char="•"/>
        <a:defRPr sz="1400">
          <a:solidFill>
            <a:schemeClr val="tx1"/>
          </a:solidFill>
          <a:latin typeface="+mn-lt"/>
          <a:ea typeface="+mn-ea"/>
        </a:defRPr>
      </a:lvl3pPr>
      <a:lvl4pPr marL="1600200" indent="-228600" algn="l" rtl="0" fontAlgn="base">
        <a:spcBef>
          <a:spcPct val="20000"/>
        </a:spcBef>
        <a:spcAft>
          <a:spcPct val="0"/>
        </a:spcAft>
        <a:buChar char="–"/>
        <a:defRPr sz="1200">
          <a:solidFill>
            <a:schemeClr val="tx1"/>
          </a:solidFill>
          <a:latin typeface="+mn-lt"/>
          <a:ea typeface="+mn-ea"/>
        </a:defRPr>
      </a:lvl4pPr>
      <a:lvl5pPr marL="2057400" indent="-228600" algn="l" rtl="0" fontAlgn="base">
        <a:spcBef>
          <a:spcPct val="20000"/>
        </a:spcBef>
        <a:spcAft>
          <a:spcPct val="0"/>
        </a:spcAft>
        <a:buChar char="»"/>
        <a:defRPr sz="1000">
          <a:solidFill>
            <a:schemeClr val="tx1"/>
          </a:solidFill>
          <a:latin typeface="+mn-lt"/>
          <a:ea typeface="+mn-ea"/>
        </a:defRPr>
      </a:lvl5pPr>
      <a:lvl6pPr marL="2514600" indent="-228600" algn="l" rtl="0" fontAlgn="base">
        <a:spcBef>
          <a:spcPct val="20000"/>
        </a:spcBef>
        <a:spcAft>
          <a:spcPct val="0"/>
        </a:spcAft>
        <a:buChar char="»"/>
        <a:defRPr sz="1000">
          <a:solidFill>
            <a:schemeClr val="tx1"/>
          </a:solidFill>
          <a:latin typeface="+mn-lt"/>
          <a:ea typeface="+mn-ea"/>
        </a:defRPr>
      </a:lvl6pPr>
      <a:lvl7pPr marL="2971800" indent="-228600" algn="l" rtl="0" fontAlgn="base">
        <a:spcBef>
          <a:spcPct val="20000"/>
        </a:spcBef>
        <a:spcAft>
          <a:spcPct val="0"/>
        </a:spcAft>
        <a:buChar char="»"/>
        <a:defRPr sz="1000">
          <a:solidFill>
            <a:schemeClr val="tx1"/>
          </a:solidFill>
          <a:latin typeface="+mn-lt"/>
          <a:ea typeface="+mn-ea"/>
        </a:defRPr>
      </a:lvl7pPr>
      <a:lvl8pPr marL="3429000" indent="-228600" algn="l" rtl="0" fontAlgn="base">
        <a:spcBef>
          <a:spcPct val="20000"/>
        </a:spcBef>
        <a:spcAft>
          <a:spcPct val="0"/>
        </a:spcAft>
        <a:buChar char="»"/>
        <a:defRPr sz="1000">
          <a:solidFill>
            <a:schemeClr val="tx1"/>
          </a:solidFill>
          <a:latin typeface="+mn-lt"/>
          <a:ea typeface="+mn-ea"/>
        </a:defRPr>
      </a:lvl8pPr>
      <a:lvl9pPr marL="3886200" indent="-228600" algn="l" rtl="0" fontAlgn="base">
        <a:spcBef>
          <a:spcPct val="20000"/>
        </a:spcBef>
        <a:spcAft>
          <a:spcPct val="0"/>
        </a:spcAft>
        <a:buChar char="»"/>
        <a:defRPr sz="1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95446" y="530225"/>
            <a:ext cx="6421437" cy="68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270" tIns="45634" rIns="91270" bIns="45634"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1379559" y="1354138"/>
            <a:ext cx="6637337" cy="3905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270" tIns="45634" rIns="91270" bIns="4563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270" tIns="45634" rIns="91270" bIns="45634" numCol="1" anchor="t" anchorCtr="0" compatLnSpc="1">
            <a:prstTxWarp prst="textNoShape">
              <a:avLst/>
            </a:prstTxWarp>
          </a:bodyPr>
          <a:lstStyle>
            <a:lvl1pPr algn="r">
              <a:defRPr sz="1400"/>
            </a:lvl1pPr>
          </a:lstStyle>
          <a:p>
            <a:pPr defTabSz="912681" eaLnBrk="0" fontAlgn="base" hangingPunct="0">
              <a:spcBef>
                <a:spcPct val="0"/>
              </a:spcBef>
              <a:spcAft>
                <a:spcPct val="0"/>
              </a:spcAft>
            </a:pPr>
            <a:fld id="{8D80BE84-E76C-4B89-A8F7-C89DF76ABEBC}" type="slidenum">
              <a:rPr lang="en-US" altLang="en-US" smtClean="0">
                <a:solidFill>
                  <a:prstClr val="black"/>
                </a:solidFill>
              </a:rPr>
              <a:pPr defTabSz="912681" eaLnBrk="0" fontAlgn="base" hangingPunct="0">
                <a:spcBef>
                  <a:spcPct val="0"/>
                </a:spcBef>
                <a:spcAft>
                  <a:spcPct val="0"/>
                </a:spcAft>
              </a:pPr>
              <a:t>‹#›</a:t>
            </a:fld>
            <a:endParaRPr lang="en-US" altLang="en-US">
              <a:solidFill>
                <a:prstClr val="black"/>
              </a:solidFill>
            </a:endParaRPr>
          </a:p>
        </p:txBody>
      </p:sp>
      <p:pic>
        <p:nvPicPr>
          <p:cNvPr id="1034" name="Picture 10" descr="HMSshield 200_cmyk"/>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7129484" y="7989888"/>
            <a:ext cx="257175" cy="3079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IDMC_Harvard_lockup"/>
          <p:cNvPicPr>
            <a:picLocks noChangeAspect="1" noChangeArrowheads="1"/>
          </p:cNvPicPr>
          <p:nvPr userDrawn="1"/>
        </p:nvPicPr>
        <p:blipFill>
          <a:blip r:embed="rId16" cstate="email">
            <a:lum bright="4000" contrast="4000"/>
            <a:extLst>
              <a:ext uri="{28A0092B-C50C-407E-A947-70E740481C1C}">
                <a14:useLocalDpi xmlns:a14="http://schemas.microsoft.com/office/drawing/2010/main"/>
              </a:ext>
            </a:extLst>
          </a:blip>
          <a:srcRect/>
          <a:stretch>
            <a:fillRect/>
          </a:stretch>
        </p:blipFill>
        <p:spPr bwMode="auto">
          <a:xfrm>
            <a:off x="295275" y="6126163"/>
            <a:ext cx="3505200" cy="517525"/>
          </a:xfrm>
          <a:prstGeom prst="rect">
            <a:avLst/>
          </a:prstGeom>
          <a:noFill/>
          <a:extLst>
            <a:ext uri="{909E8E84-426E-40DD-AFC4-6F175D3DCCD1}">
              <a14:hiddenFill xmlns:a14="http://schemas.microsoft.com/office/drawing/2010/main">
                <a:solidFill>
                  <a:srgbClr val="FFFFFF"/>
                </a:solidFill>
              </a14:hiddenFill>
            </a:ext>
          </a:extLst>
        </p:spPr>
      </p:pic>
      <p:sp>
        <p:nvSpPr>
          <p:cNvPr id="1037" name="Line 13"/>
          <p:cNvSpPr>
            <a:spLocks noChangeShapeType="1"/>
          </p:cNvSpPr>
          <p:nvPr userDrawn="1"/>
        </p:nvSpPr>
        <p:spPr bwMode="auto">
          <a:xfrm>
            <a:off x="0" y="5991225"/>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4" rIns="91270" bIns="45634"/>
          <a:lstStyle/>
          <a:p>
            <a:pPr defTabSz="912681" eaLnBrk="0" fontAlgn="base" hangingPunct="0">
              <a:spcBef>
                <a:spcPct val="0"/>
              </a:spcBef>
              <a:spcAft>
                <a:spcPct val="0"/>
              </a:spcAft>
            </a:pPr>
            <a:endParaRPr lang="en-US" sz="2400">
              <a:solidFill>
                <a:prstClr val="black"/>
              </a:solidFill>
            </a:endParaRPr>
          </a:p>
        </p:txBody>
      </p:sp>
    </p:spTree>
    <p:extLst>
      <p:ext uri="{BB962C8B-B14F-4D97-AF65-F5344CB8AC3E}">
        <p14:creationId xmlns:p14="http://schemas.microsoft.com/office/powerpoint/2010/main" val="302354194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rtl="0" fontAlgn="base">
        <a:spcBef>
          <a:spcPct val="0"/>
        </a:spcBef>
        <a:spcAft>
          <a:spcPct val="0"/>
        </a:spcAft>
        <a:defRPr sz="2000" b="1">
          <a:solidFill>
            <a:schemeClr val="tx2"/>
          </a:solidFill>
          <a:latin typeface="+mj-lt"/>
          <a:ea typeface="+mj-ea"/>
          <a:cs typeface="+mj-cs"/>
        </a:defRPr>
      </a:lvl1pPr>
      <a:lvl2pPr algn="l" rtl="0" fontAlgn="base">
        <a:spcBef>
          <a:spcPct val="0"/>
        </a:spcBef>
        <a:spcAft>
          <a:spcPct val="0"/>
        </a:spcAft>
        <a:defRPr sz="2000" b="1">
          <a:solidFill>
            <a:schemeClr val="tx2"/>
          </a:solidFill>
          <a:latin typeface="Arial" charset="0"/>
          <a:ea typeface="ＭＳ Ｐゴシック" pitchFamily="1" charset="-128"/>
        </a:defRPr>
      </a:lvl2pPr>
      <a:lvl3pPr algn="l" rtl="0" fontAlgn="base">
        <a:spcBef>
          <a:spcPct val="0"/>
        </a:spcBef>
        <a:spcAft>
          <a:spcPct val="0"/>
        </a:spcAft>
        <a:defRPr sz="2000" b="1">
          <a:solidFill>
            <a:schemeClr val="tx2"/>
          </a:solidFill>
          <a:latin typeface="Arial" charset="0"/>
          <a:ea typeface="ＭＳ Ｐゴシック" pitchFamily="1" charset="-128"/>
        </a:defRPr>
      </a:lvl3pPr>
      <a:lvl4pPr algn="l" rtl="0" fontAlgn="base">
        <a:spcBef>
          <a:spcPct val="0"/>
        </a:spcBef>
        <a:spcAft>
          <a:spcPct val="0"/>
        </a:spcAft>
        <a:defRPr sz="2000" b="1">
          <a:solidFill>
            <a:schemeClr val="tx2"/>
          </a:solidFill>
          <a:latin typeface="Arial" charset="0"/>
          <a:ea typeface="ＭＳ Ｐゴシック" pitchFamily="1" charset="-128"/>
        </a:defRPr>
      </a:lvl4pPr>
      <a:lvl5pPr algn="l" rtl="0" fontAlgn="base">
        <a:spcBef>
          <a:spcPct val="0"/>
        </a:spcBef>
        <a:spcAft>
          <a:spcPct val="0"/>
        </a:spcAft>
        <a:defRPr sz="2000" b="1">
          <a:solidFill>
            <a:schemeClr val="tx2"/>
          </a:solidFill>
          <a:latin typeface="Arial" charset="0"/>
          <a:ea typeface="ＭＳ Ｐゴシック" pitchFamily="1" charset="-128"/>
        </a:defRPr>
      </a:lvl5pPr>
      <a:lvl6pPr marL="456341" algn="l" rtl="0" fontAlgn="base">
        <a:spcBef>
          <a:spcPct val="0"/>
        </a:spcBef>
        <a:spcAft>
          <a:spcPct val="0"/>
        </a:spcAft>
        <a:defRPr sz="2000" b="1">
          <a:solidFill>
            <a:schemeClr val="tx2"/>
          </a:solidFill>
          <a:latin typeface="Arial" charset="0"/>
          <a:ea typeface="ＭＳ Ｐゴシック" pitchFamily="1" charset="-128"/>
        </a:defRPr>
      </a:lvl6pPr>
      <a:lvl7pPr marL="912681" algn="l" rtl="0" fontAlgn="base">
        <a:spcBef>
          <a:spcPct val="0"/>
        </a:spcBef>
        <a:spcAft>
          <a:spcPct val="0"/>
        </a:spcAft>
        <a:defRPr sz="2000" b="1">
          <a:solidFill>
            <a:schemeClr val="tx2"/>
          </a:solidFill>
          <a:latin typeface="Arial" charset="0"/>
          <a:ea typeface="ＭＳ Ｐゴシック" pitchFamily="1" charset="-128"/>
        </a:defRPr>
      </a:lvl7pPr>
      <a:lvl8pPr marL="1369025" algn="l" rtl="0" fontAlgn="base">
        <a:spcBef>
          <a:spcPct val="0"/>
        </a:spcBef>
        <a:spcAft>
          <a:spcPct val="0"/>
        </a:spcAft>
        <a:defRPr sz="2000" b="1">
          <a:solidFill>
            <a:schemeClr val="tx2"/>
          </a:solidFill>
          <a:latin typeface="Arial" charset="0"/>
          <a:ea typeface="ＭＳ Ｐゴシック" pitchFamily="1" charset="-128"/>
        </a:defRPr>
      </a:lvl8pPr>
      <a:lvl9pPr marL="1825367" algn="l" rtl="0" fontAlgn="base">
        <a:spcBef>
          <a:spcPct val="0"/>
        </a:spcBef>
        <a:spcAft>
          <a:spcPct val="0"/>
        </a:spcAft>
        <a:defRPr sz="2000" b="1">
          <a:solidFill>
            <a:schemeClr val="tx2"/>
          </a:solidFill>
          <a:latin typeface="Arial" charset="0"/>
          <a:ea typeface="ＭＳ Ｐゴシック" pitchFamily="1" charset="-128"/>
        </a:defRPr>
      </a:lvl9pPr>
    </p:titleStyle>
    <p:bodyStyle>
      <a:lvl1pPr marL="228171" indent="-228171" algn="l" rtl="0" fontAlgn="base">
        <a:spcBef>
          <a:spcPct val="20000"/>
        </a:spcBef>
        <a:spcAft>
          <a:spcPct val="0"/>
        </a:spcAft>
        <a:buClr>
          <a:schemeClr val="tx2"/>
        </a:buClr>
        <a:buFont typeface="Times" pitchFamily="18" charset="0"/>
        <a:buChar char="•"/>
        <a:defRPr>
          <a:solidFill>
            <a:schemeClr val="tx1"/>
          </a:solidFill>
          <a:latin typeface="+mn-lt"/>
          <a:ea typeface="+mn-ea"/>
          <a:cs typeface="+mn-cs"/>
        </a:defRPr>
      </a:lvl1pPr>
      <a:lvl2pPr marL="741554" indent="-285214" algn="l" rtl="0" fontAlgn="base">
        <a:spcBef>
          <a:spcPct val="20000"/>
        </a:spcBef>
        <a:spcAft>
          <a:spcPct val="0"/>
        </a:spcAft>
        <a:buClr>
          <a:srgbClr val="0D1D6A"/>
        </a:buClr>
        <a:buFont typeface="Times" pitchFamily="18" charset="0"/>
        <a:buChar char="•"/>
        <a:defRPr sz="1600">
          <a:solidFill>
            <a:schemeClr val="tx1"/>
          </a:solidFill>
          <a:latin typeface="+mn-lt"/>
          <a:ea typeface="+mn-ea"/>
        </a:defRPr>
      </a:lvl2pPr>
      <a:lvl3pPr marL="1140858" indent="-228171" algn="l" rtl="0" fontAlgn="base">
        <a:spcBef>
          <a:spcPct val="20000"/>
        </a:spcBef>
        <a:spcAft>
          <a:spcPct val="0"/>
        </a:spcAft>
        <a:buChar char="•"/>
        <a:defRPr sz="1400">
          <a:solidFill>
            <a:schemeClr val="tx1"/>
          </a:solidFill>
          <a:latin typeface="+mn-lt"/>
          <a:ea typeface="+mn-ea"/>
        </a:defRPr>
      </a:lvl3pPr>
      <a:lvl4pPr marL="1597199" indent="-228171" algn="l" rtl="0" fontAlgn="base">
        <a:spcBef>
          <a:spcPct val="20000"/>
        </a:spcBef>
        <a:spcAft>
          <a:spcPct val="0"/>
        </a:spcAft>
        <a:buChar char="–"/>
        <a:defRPr sz="1200">
          <a:solidFill>
            <a:schemeClr val="tx1"/>
          </a:solidFill>
          <a:latin typeface="+mn-lt"/>
          <a:ea typeface="+mn-ea"/>
        </a:defRPr>
      </a:lvl4pPr>
      <a:lvl5pPr marL="2053540" indent="-228171" algn="l" rtl="0" fontAlgn="base">
        <a:spcBef>
          <a:spcPct val="20000"/>
        </a:spcBef>
        <a:spcAft>
          <a:spcPct val="0"/>
        </a:spcAft>
        <a:buChar char="»"/>
        <a:defRPr sz="1000">
          <a:solidFill>
            <a:schemeClr val="tx1"/>
          </a:solidFill>
          <a:latin typeface="+mn-lt"/>
          <a:ea typeface="+mn-ea"/>
        </a:defRPr>
      </a:lvl5pPr>
      <a:lvl6pPr marL="2509875" indent="-228171" algn="l" rtl="0" fontAlgn="base">
        <a:spcBef>
          <a:spcPct val="20000"/>
        </a:spcBef>
        <a:spcAft>
          <a:spcPct val="0"/>
        </a:spcAft>
        <a:buChar char="»"/>
        <a:defRPr sz="1000">
          <a:solidFill>
            <a:schemeClr val="tx1"/>
          </a:solidFill>
          <a:latin typeface="+mn-lt"/>
          <a:ea typeface="+mn-ea"/>
        </a:defRPr>
      </a:lvl6pPr>
      <a:lvl7pPr marL="2966224" indent="-228171" algn="l" rtl="0" fontAlgn="base">
        <a:spcBef>
          <a:spcPct val="20000"/>
        </a:spcBef>
        <a:spcAft>
          <a:spcPct val="0"/>
        </a:spcAft>
        <a:buChar char="»"/>
        <a:defRPr sz="1000">
          <a:solidFill>
            <a:schemeClr val="tx1"/>
          </a:solidFill>
          <a:latin typeface="+mn-lt"/>
          <a:ea typeface="+mn-ea"/>
        </a:defRPr>
      </a:lvl7pPr>
      <a:lvl8pPr marL="3422566" indent="-228171" algn="l" rtl="0" fontAlgn="base">
        <a:spcBef>
          <a:spcPct val="20000"/>
        </a:spcBef>
        <a:spcAft>
          <a:spcPct val="0"/>
        </a:spcAft>
        <a:buChar char="»"/>
        <a:defRPr sz="1000">
          <a:solidFill>
            <a:schemeClr val="tx1"/>
          </a:solidFill>
          <a:latin typeface="+mn-lt"/>
          <a:ea typeface="+mn-ea"/>
        </a:defRPr>
      </a:lvl8pPr>
      <a:lvl9pPr marL="3878910" indent="-228171" algn="l" rtl="0" fontAlgn="base">
        <a:spcBef>
          <a:spcPct val="20000"/>
        </a:spcBef>
        <a:spcAft>
          <a:spcPct val="0"/>
        </a:spcAft>
        <a:buChar char="»"/>
        <a:defRPr sz="1000">
          <a:solidFill>
            <a:schemeClr val="tx1"/>
          </a:solidFill>
          <a:latin typeface="+mn-lt"/>
          <a:ea typeface="+mn-ea"/>
        </a:defRPr>
      </a:lvl9pPr>
    </p:bodyStyle>
    <p:otherStyle>
      <a:defPPr>
        <a:defRPr lang="en-US"/>
      </a:defPPr>
      <a:lvl1pPr marL="0" algn="l" defTabSz="912681" rtl="0" eaLnBrk="1" latinLnBrk="0" hangingPunct="1">
        <a:defRPr sz="1800" kern="1200">
          <a:solidFill>
            <a:schemeClr val="tx1"/>
          </a:solidFill>
          <a:latin typeface="+mn-lt"/>
          <a:ea typeface="+mn-ea"/>
          <a:cs typeface="+mn-cs"/>
        </a:defRPr>
      </a:lvl1pPr>
      <a:lvl2pPr marL="456341" algn="l" defTabSz="912681" rtl="0" eaLnBrk="1" latinLnBrk="0" hangingPunct="1">
        <a:defRPr sz="1800" kern="1200">
          <a:solidFill>
            <a:schemeClr val="tx1"/>
          </a:solidFill>
          <a:latin typeface="+mn-lt"/>
          <a:ea typeface="+mn-ea"/>
          <a:cs typeface="+mn-cs"/>
        </a:defRPr>
      </a:lvl2pPr>
      <a:lvl3pPr marL="912681" algn="l" defTabSz="912681" rtl="0" eaLnBrk="1" latinLnBrk="0" hangingPunct="1">
        <a:defRPr sz="1800" kern="1200">
          <a:solidFill>
            <a:schemeClr val="tx1"/>
          </a:solidFill>
          <a:latin typeface="+mn-lt"/>
          <a:ea typeface="+mn-ea"/>
          <a:cs typeface="+mn-cs"/>
        </a:defRPr>
      </a:lvl3pPr>
      <a:lvl4pPr marL="1369025" algn="l" defTabSz="912681" rtl="0" eaLnBrk="1" latinLnBrk="0" hangingPunct="1">
        <a:defRPr sz="1800" kern="1200">
          <a:solidFill>
            <a:schemeClr val="tx1"/>
          </a:solidFill>
          <a:latin typeface="+mn-lt"/>
          <a:ea typeface="+mn-ea"/>
          <a:cs typeface="+mn-cs"/>
        </a:defRPr>
      </a:lvl4pPr>
      <a:lvl5pPr marL="1825367" algn="l" defTabSz="912681" rtl="0" eaLnBrk="1" latinLnBrk="0" hangingPunct="1">
        <a:defRPr sz="1800" kern="1200">
          <a:solidFill>
            <a:schemeClr val="tx1"/>
          </a:solidFill>
          <a:latin typeface="+mn-lt"/>
          <a:ea typeface="+mn-ea"/>
          <a:cs typeface="+mn-cs"/>
        </a:defRPr>
      </a:lvl5pPr>
      <a:lvl6pPr marL="2281713" algn="l" defTabSz="912681" rtl="0" eaLnBrk="1" latinLnBrk="0" hangingPunct="1">
        <a:defRPr sz="1800" kern="1200">
          <a:solidFill>
            <a:schemeClr val="tx1"/>
          </a:solidFill>
          <a:latin typeface="+mn-lt"/>
          <a:ea typeface="+mn-ea"/>
          <a:cs typeface="+mn-cs"/>
        </a:defRPr>
      </a:lvl6pPr>
      <a:lvl7pPr marL="2738055" algn="l" defTabSz="912681" rtl="0" eaLnBrk="1" latinLnBrk="0" hangingPunct="1">
        <a:defRPr sz="1800" kern="1200">
          <a:solidFill>
            <a:schemeClr val="tx1"/>
          </a:solidFill>
          <a:latin typeface="+mn-lt"/>
          <a:ea typeface="+mn-ea"/>
          <a:cs typeface="+mn-cs"/>
        </a:defRPr>
      </a:lvl7pPr>
      <a:lvl8pPr marL="3194401" algn="l" defTabSz="912681" rtl="0" eaLnBrk="1" latinLnBrk="0" hangingPunct="1">
        <a:defRPr sz="1800" kern="1200">
          <a:solidFill>
            <a:schemeClr val="tx1"/>
          </a:solidFill>
          <a:latin typeface="+mn-lt"/>
          <a:ea typeface="+mn-ea"/>
          <a:cs typeface="+mn-cs"/>
        </a:defRPr>
      </a:lvl8pPr>
      <a:lvl9pPr marL="3650739" algn="l" defTabSz="91268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5.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13" Type="http://schemas.microsoft.com/office/2007/relationships/hdphoto" Target="../media/hdphoto2.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2.png"/><Relationship Id="rId2" Type="http://schemas.openxmlformats.org/officeDocument/2006/relationships/notesSlide" Target="../notesSlides/notesSlide2.xml"/><Relationship Id="rId16" Type="http://schemas.openxmlformats.org/officeDocument/2006/relationships/image" Target="../media/image15.jpeg"/><Relationship Id="rId1" Type="http://schemas.openxmlformats.org/officeDocument/2006/relationships/slideLayout" Target="../slideLayouts/slideLayout14.xml"/><Relationship Id="rId6" Type="http://schemas.openxmlformats.org/officeDocument/2006/relationships/diagramColors" Target="../diagrams/colors1.xml"/><Relationship Id="rId11" Type="http://schemas.openxmlformats.org/officeDocument/2006/relationships/image" Target="../media/image11.png"/><Relationship Id="rId5" Type="http://schemas.openxmlformats.org/officeDocument/2006/relationships/diagramQuickStyle" Target="../diagrams/quickStyle1.xml"/><Relationship Id="rId15" Type="http://schemas.openxmlformats.org/officeDocument/2006/relationships/image" Target="../media/image14.png"/><Relationship Id="rId10" Type="http://schemas.openxmlformats.org/officeDocument/2006/relationships/image" Target="../media/image10.jpeg"/><Relationship Id="rId4" Type="http://schemas.openxmlformats.org/officeDocument/2006/relationships/diagramLayout" Target="../diagrams/layout1.xml"/><Relationship Id="rId9" Type="http://schemas.microsoft.com/office/2007/relationships/hdphoto" Target="../media/hdphoto1.wdp"/><Relationship Id="rId1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4.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3173" b="16392"/>
          <a:stretch/>
        </p:blipFill>
        <p:spPr bwMode="auto">
          <a:xfrm>
            <a:off x="1855866" y="3278294"/>
            <a:ext cx="5257800" cy="2464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6200" y="5867421"/>
            <a:ext cx="9144000" cy="954107"/>
          </a:xfrm>
          <a:prstGeom prst="rect">
            <a:avLst/>
          </a:prstGeom>
          <a:noFill/>
        </p:spPr>
        <p:txBody>
          <a:bodyPr wrap="square" lIns="91270" tIns="45634" rIns="91270" bIns="45634" numCol="3">
            <a:spAutoFit/>
          </a:bodyPr>
          <a:lstStyle/>
          <a:p>
            <a:pPr algn="ctr" defTabSz="912681"/>
            <a:r>
              <a:rPr lang="en-US" sz="1400" b="1" dirty="0">
                <a:ln w="18415" cmpd="sng">
                  <a:noFill/>
                  <a:prstDash val="solid"/>
                </a:ln>
                <a:solidFill>
                  <a:prstClr val="white"/>
                </a:solidFill>
                <a:latin typeface="Calibri" panose="020F0502020204030204" pitchFamily="34" charset="0"/>
              </a:rPr>
              <a:t>Barbara Sarnoff Lee, LICSW, </a:t>
            </a:r>
          </a:p>
          <a:p>
            <a:pPr algn="ctr" defTabSz="912681"/>
            <a:r>
              <a:rPr lang="en-US" sz="1400" b="1" dirty="0">
                <a:ln w="18415" cmpd="sng">
                  <a:noFill/>
                  <a:prstDash val="solid"/>
                </a:ln>
                <a:solidFill>
                  <a:prstClr val="white"/>
                </a:solidFill>
                <a:latin typeface="Calibri" panose="020F0502020204030204" pitchFamily="34" charset="0"/>
              </a:rPr>
              <a:t>Sr. Director of Social Work and Pt./Family Engagement</a:t>
            </a:r>
          </a:p>
          <a:p>
            <a:pPr algn="ctr" defTabSz="912681"/>
            <a:endParaRPr lang="en-US" sz="1400" b="1" dirty="0">
              <a:ln w="18415" cmpd="sng">
                <a:noFill/>
                <a:prstDash val="solid"/>
              </a:ln>
              <a:solidFill>
                <a:prstClr val="white"/>
              </a:solidFill>
              <a:latin typeface="Calibri" panose="020F0502020204030204" pitchFamily="34" charset="0"/>
            </a:endParaRPr>
          </a:p>
          <a:p>
            <a:pPr algn="ctr" defTabSz="912681"/>
            <a:r>
              <a:rPr lang="en-US" sz="1400" b="1" dirty="0">
                <a:ln w="18415" cmpd="sng">
                  <a:noFill/>
                  <a:prstDash val="solid"/>
                </a:ln>
                <a:solidFill>
                  <a:prstClr val="white"/>
                </a:solidFill>
                <a:latin typeface="Calibri" panose="020F0502020204030204" pitchFamily="34" charset="0"/>
              </a:rPr>
              <a:t>Caroline Moore, MPH, </a:t>
            </a:r>
          </a:p>
          <a:p>
            <a:pPr algn="ctr" defTabSz="912681"/>
            <a:r>
              <a:rPr lang="en-US" sz="1400" b="1" dirty="0">
                <a:ln w="18415" cmpd="sng">
                  <a:noFill/>
                  <a:prstDash val="solid"/>
                </a:ln>
                <a:solidFill>
                  <a:prstClr val="white"/>
                </a:solidFill>
                <a:latin typeface="Calibri" panose="020F0502020204030204" pitchFamily="34" charset="0"/>
              </a:rPr>
              <a:t>Program Leader, </a:t>
            </a:r>
          </a:p>
          <a:p>
            <a:pPr algn="ctr" defTabSz="912681"/>
            <a:r>
              <a:rPr lang="en-US" sz="1400" b="1" dirty="0">
                <a:ln w="18415" cmpd="sng">
                  <a:noFill/>
                  <a:prstDash val="solid"/>
                </a:ln>
                <a:solidFill>
                  <a:prstClr val="white"/>
                </a:solidFill>
                <a:latin typeface="Calibri" panose="020F0502020204030204" pitchFamily="34" charset="0"/>
              </a:rPr>
              <a:t>Pt./Family Engagement</a:t>
            </a:r>
          </a:p>
          <a:p>
            <a:pPr algn="ctr" defTabSz="912681"/>
            <a:endParaRPr lang="en-US" sz="1400" b="1" dirty="0">
              <a:ln w="18415" cmpd="sng">
                <a:noFill/>
                <a:prstDash val="solid"/>
              </a:ln>
              <a:solidFill>
                <a:prstClr val="white"/>
              </a:solidFill>
              <a:latin typeface="Calibri" panose="020F0502020204030204" pitchFamily="34" charset="0"/>
            </a:endParaRPr>
          </a:p>
          <a:p>
            <a:pPr algn="ctr" defTabSz="912681"/>
            <a:r>
              <a:rPr lang="en-US" sz="1400" b="1" dirty="0">
                <a:ln w="18415" cmpd="sng">
                  <a:noFill/>
                  <a:prstDash val="solid"/>
                </a:ln>
                <a:solidFill>
                  <a:prstClr val="white"/>
                </a:solidFill>
                <a:latin typeface="Calibri" panose="020F0502020204030204" pitchFamily="34" charset="0"/>
              </a:rPr>
              <a:t>Nicola Truppin, </a:t>
            </a:r>
          </a:p>
          <a:p>
            <a:pPr algn="ctr" defTabSz="912681"/>
            <a:r>
              <a:rPr lang="en-US" sz="1400" b="1" dirty="0">
                <a:ln w="18415" cmpd="sng">
                  <a:noFill/>
                  <a:prstDash val="solid"/>
                </a:ln>
                <a:solidFill>
                  <a:prstClr val="white"/>
                </a:solidFill>
                <a:latin typeface="Calibri" panose="020F0502020204030204" pitchFamily="34" charset="0"/>
              </a:rPr>
              <a:t>Patient/Family Advisor</a:t>
            </a:r>
          </a:p>
          <a:p>
            <a:pPr algn="ctr" defTabSz="912681"/>
            <a:r>
              <a:rPr lang="en-US" sz="1400" b="1" dirty="0">
                <a:ln w="18415" cmpd="sng">
                  <a:noFill/>
                  <a:prstDash val="solid"/>
                </a:ln>
                <a:solidFill>
                  <a:prstClr val="white"/>
                </a:solidFill>
                <a:latin typeface="Calibri" panose="020F0502020204030204" pitchFamily="34" charset="0"/>
              </a:rPr>
              <a:t>Advisor Rounder</a:t>
            </a:r>
          </a:p>
        </p:txBody>
      </p:sp>
      <p:sp>
        <p:nvSpPr>
          <p:cNvPr id="6" name="Rectangle 5"/>
          <p:cNvSpPr/>
          <p:nvPr/>
        </p:nvSpPr>
        <p:spPr>
          <a:xfrm>
            <a:off x="-3561" y="2286000"/>
            <a:ext cx="9144000" cy="1077218"/>
          </a:xfrm>
          <a:prstGeom prst="rect">
            <a:avLst/>
          </a:prstGeom>
          <a:solidFill>
            <a:schemeClr val="tx2"/>
          </a:solidFill>
        </p:spPr>
        <p:txBody>
          <a:bodyPr wrap="square" lIns="91270" tIns="45634" rIns="91270" bIns="45634">
            <a:spAutoFit/>
          </a:bodyPr>
          <a:lstStyle/>
          <a:p>
            <a:pPr algn="ctr" defTabSz="912681"/>
            <a:r>
              <a:rPr lang="en-US" sz="3200" b="1" dirty="0">
                <a:ln w="18415" cmpd="sng">
                  <a:noFill/>
                  <a:prstDash val="solid"/>
                </a:ln>
                <a:solidFill>
                  <a:prstClr val="white"/>
                </a:solidFill>
                <a:latin typeface="Calibri" panose="020F0502020204030204" pitchFamily="34" charset="0"/>
              </a:rPr>
              <a:t>Can Patient/Family Advisor Rounding </a:t>
            </a:r>
          </a:p>
          <a:p>
            <a:pPr algn="ctr" defTabSz="912681"/>
            <a:r>
              <a:rPr lang="en-US" sz="3200" b="1" dirty="0">
                <a:ln w="18415" cmpd="sng">
                  <a:noFill/>
                  <a:prstDash val="solid"/>
                </a:ln>
                <a:solidFill>
                  <a:prstClr val="white"/>
                </a:solidFill>
                <a:latin typeface="Calibri" panose="020F0502020204030204" pitchFamily="34" charset="0"/>
              </a:rPr>
              <a:t>Improve Patient Experience and Safety?</a:t>
            </a:r>
          </a:p>
        </p:txBody>
      </p:sp>
    </p:spTree>
    <p:extLst>
      <p:ext uri="{BB962C8B-B14F-4D97-AF65-F5344CB8AC3E}">
        <p14:creationId xmlns:p14="http://schemas.microsoft.com/office/powerpoint/2010/main" val="337687490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95403"/>
            <a:ext cx="5867400" cy="841375"/>
          </a:xfrm>
        </p:spPr>
        <p:txBody>
          <a:bodyPr/>
          <a:lstStyle/>
          <a:p>
            <a:r>
              <a:rPr lang="en-US" sz="4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Patient/Family Advisor Rounding: Why?</a:t>
            </a:r>
          </a:p>
        </p:txBody>
      </p:sp>
      <p:sp>
        <p:nvSpPr>
          <p:cNvPr id="3" name="Subtitle 2"/>
          <p:cNvSpPr>
            <a:spLocks noGrp="1"/>
          </p:cNvSpPr>
          <p:nvPr>
            <p:ph type="subTitle" idx="1"/>
          </p:nvPr>
        </p:nvSpPr>
        <p:spPr>
          <a:xfrm>
            <a:off x="27082" y="1981200"/>
            <a:ext cx="6621317" cy="3465318"/>
          </a:xfrm>
        </p:spPr>
        <p:txBody>
          <a:bodyPr/>
          <a:lstStyle/>
          <a:p>
            <a:pPr algn="l"/>
            <a:endParaRPr lang="en-US" dirty="0">
              <a:solidFill>
                <a:srgbClr val="000000"/>
              </a:solidFill>
            </a:endParaRPr>
          </a:p>
          <a:p>
            <a:pPr marL="285214" indent="-285214" algn="l">
              <a:buFont typeface="Arial" panose="020B0604020202020204" pitchFamily="34" charset="0"/>
              <a:buChar char="•"/>
            </a:pPr>
            <a:r>
              <a:rPr lang="en-US" dirty="0">
                <a:solidFill>
                  <a:srgbClr val="000000"/>
                </a:solidFill>
              </a:rPr>
              <a:t>Pay for performance around patient experience measures</a:t>
            </a:r>
          </a:p>
          <a:p>
            <a:pPr algn="l"/>
            <a:endParaRPr lang="en-US" dirty="0">
              <a:solidFill>
                <a:srgbClr val="000000"/>
              </a:solidFill>
            </a:endParaRPr>
          </a:p>
          <a:p>
            <a:pPr marL="285214" indent="-285214" algn="l">
              <a:buFont typeface="Arial" panose="020B0604020202020204" pitchFamily="34" charset="0"/>
              <a:buChar char="•"/>
            </a:pPr>
            <a:r>
              <a:rPr lang="en-US" dirty="0">
                <a:solidFill>
                  <a:srgbClr val="000000"/>
                </a:solidFill>
              </a:rPr>
              <a:t>To discern systems- and individual-level conditions in real time,  in the patient voice, allowing us to identify the right tool for the job</a:t>
            </a:r>
          </a:p>
          <a:p>
            <a:pPr marL="285214" indent="-285214" algn="l">
              <a:buFont typeface="Arial" panose="020B0604020202020204" pitchFamily="34" charset="0"/>
              <a:buChar char="•"/>
            </a:pPr>
            <a:endParaRPr lang="en-US" dirty="0">
              <a:solidFill>
                <a:srgbClr val="000000"/>
              </a:solidFill>
            </a:endParaRPr>
          </a:p>
          <a:p>
            <a:pPr marL="285214" indent="-285214" algn="l">
              <a:buFont typeface="Arial" panose="020B0604020202020204" pitchFamily="34" charset="0"/>
              <a:buChar char="•"/>
            </a:pPr>
            <a:r>
              <a:rPr lang="en-US" dirty="0">
                <a:solidFill>
                  <a:srgbClr val="000000"/>
                </a:solidFill>
              </a:rPr>
              <a:t>To generate continuous and growing body of qualitative data for ongoing improvement</a:t>
            </a:r>
          </a:p>
          <a:p>
            <a:pPr algn="l"/>
            <a:endParaRPr lang="en-US" dirty="0">
              <a:solidFill>
                <a:srgbClr val="000000"/>
              </a:solidFill>
            </a:endParaRPr>
          </a:p>
          <a:p>
            <a:pPr marL="285214" indent="-285214" algn="l">
              <a:buFont typeface="Arial" panose="020B0604020202020204" pitchFamily="34" charset="0"/>
              <a:buChar char="•"/>
            </a:pPr>
            <a:r>
              <a:rPr lang="en-US" dirty="0">
                <a:solidFill>
                  <a:srgbClr val="000000"/>
                </a:solidFill>
              </a:rPr>
              <a:t>To offer patients confidential, personalized, and immediate way to share concerns and feedback</a:t>
            </a:r>
          </a:p>
          <a:p>
            <a:pPr algn="l"/>
            <a:endParaRPr lang="en-US" dirty="0">
              <a:solidFill>
                <a:srgbClr val="000000"/>
              </a:solidFill>
            </a:endParaRPr>
          </a:p>
          <a:p>
            <a:pPr algn="l"/>
            <a:endParaRPr lang="en-US" dirty="0">
              <a:solidFill>
                <a:srgbClr val="000000"/>
              </a:solidFill>
            </a:endParaRP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51385" y="2"/>
            <a:ext cx="2449905" cy="2060824"/>
          </a:xfrm>
          <a:prstGeom prst="rect">
            <a:avLst/>
          </a:prstGeom>
          <a:ln w="50800">
            <a:solidFill>
              <a:schemeClr val="tx2"/>
            </a:solidFill>
          </a:ln>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51364" y="3465024"/>
            <a:ext cx="2449906" cy="1697150"/>
          </a:xfrm>
          <a:prstGeom prst="rect">
            <a:avLst/>
          </a:prstGeom>
          <a:ln w="50800">
            <a:solidFill>
              <a:schemeClr val="tx2"/>
            </a:solidFill>
          </a:ln>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48400" y="5162174"/>
            <a:ext cx="2452891" cy="1695826"/>
          </a:xfrm>
          <a:prstGeom prst="rect">
            <a:avLst/>
          </a:prstGeom>
          <a:ln w="50800">
            <a:solidFill>
              <a:schemeClr val="tx2"/>
            </a:solidFill>
          </a:ln>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1364" y="1858870"/>
            <a:ext cx="2441974" cy="1627983"/>
          </a:xfrm>
          <a:prstGeom prst="rect">
            <a:avLst/>
          </a:prstGeom>
          <a:ln w="50800">
            <a:solidFill>
              <a:schemeClr val="tx2"/>
            </a:solidFill>
          </a:ln>
        </p:spPr>
      </p:pic>
    </p:spTree>
    <p:extLst>
      <p:ext uri="{BB962C8B-B14F-4D97-AF65-F5344CB8AC3E}">
        <p14:creationId xmlns:p14="http://schemas.microsoft.com/office/powerpoint/2010/main" val="183787534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17687513"/>
              </p:ext>
            </p:extLst>
          </p:nvPr>
        </p:nvGraphicFramePr>
        <p:xfrm>
          <a:off x="76201" y="0"/>
          <a:ext cx="8972372" cy="632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32780" y="533403"/>
            <a:ext cx="5953919" cy="688975"/>
          </a:xfrm>
        </p:spPr>
        <p:txBody>
          <a:bodyPr/>
          <a:lstStyle/>
          <a:p>
            <a:pPr algn="ctr"/>
            <a:r>
              <a:rPr lang="en-US" sz="6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Process</a:t>
            </a:r>
          </a:p>
        </p:txBody>
      </p:sp>
      <p:pic>
        <p:nvPicPr>
          <p:cNvPr id="5" name="Picture 4"/>
          <p:cNvPicPr preferRelativeResize="0">
            <a:picLocks/>
          </p:cNvPicPr>
          <p:nvPr/>
        </p:nvPicPr>
        <p:blipFill rotWithShape="1">
          <a:blip r:embed="rId8" cstate="screen">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p:blipFill>
        <p:spPr>
          <a:xfrm>
            <a:off x="171790" y="2035625"/>
            <a:ext cx="971210" cy="900545"/>
          </a:xfrm>
          <a:prstGeom prst="rect">
            <a:avLst/>
          </a:prstGeom>
          <a:effectLst>
            <a:glow rad="63500">
              <a:schemeClr val="bg1">
                <a:alpha val="40000"/>
              </a:schemeClr>
            </a:glow>
            <a:softEdge rad="31750"/>
          </a:effectLst>
        </p:spPr>
      </p:pic>
      <p:pic>
        <p:nvPicPr>
          <p:cNvPr id="13" name="Picture 12"/>
          <p:cNvPicPr preferRelativeResize="0">
            <a:picLocks/>
          </p:cNvPicPr>
          <p:nvPr/>
        </p:nvPicPr>
        <p:blipFill rotWithShape="1">
          <a:blip r:embed="rId10" cstate="screen">
            <a:extLst>
              <a:ext uri="{28A0092B-C50C-407E-A947-70E740481C1C}">
                <a14:useLocalDpi xmlns:a14="http://schemas.microsoft.com/office/drawing/2010/main"/>
              </a:ext>
            </a:extLst>
          </a:blip>
          <a:srcRect/>
          <a:stretch/>
        </p:blipFill>
        <p:spPr>
          <a:xfrm>
            <a:off x="5410200" y="2006443"/>
            <a:ext cx="1016238" cy="958909"/>
          </a:xfrm>
          <a:prstGeom prst="rect">
            <a:avLst/>
          </a:prstGeom>
          <a:effectLst>
            <a:glow rad="63500">
              <a:schemeClr val="bg1">
                <a:alpha val="40000"/>
              </a:schemeClr>
            </a:glow>
            <a:softEdge rad="31750"/>
          </a:effectLst>
        </p:spPr>
      </p:pic>
      <p:pic>
        <p:nvPicPr>
          <p:cNvPr id="17" name="Picture 2"/>
          <p:cNvPicPr preferRelativeResize="0">
            <a:picLocks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2793762" y="2035888"/>
            <a:ext cx="990600" cy="937189"/>
          </a:xfrm>
          <a:prstGeom prst="rect">
            <a:avLst/>
          </a:prstGeom>
          <a:noFill/>
          <a:ln>
            <a:noFill/>
          </a:ln>
          <a:effectLst>
            <a:glow rad="63500">
              <a:schemeClr val="bg1">
                <a:alpha val="40000"/>
              </a:schemeClr>
            </a:glo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p:cNvPicPr preferRelativeResize="0">
            <a:picLocks/>
          </p:cNvPicPr>
          <p:nvPr/>
        </p:nvPicPr>
        <p:blipFill rotWithShape="1">
          <a:blip r:embed="rId12" cstate="screen">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a:ext>
            </a:extLst>
          </a:blip>
          <a:srcRect/>
          <a:stretch/>
        </p:blipFill>
        <p:spPr>
          <a:xfrm rot="5400000">
            <a:off x="1503897" y="2014380"/>
            <a:ext cx="928255" cy="990600"/>
          </a:xfrm>
          <a:prstGeom prst="rect">
            <a:avLst/>
          </a:prstGeom>
          <a:effectLst>
            <a:glow rad="63500">
              <a:schemeClr val="bg1">
                <a:alpha val="40000"/>
              </a:schemeClr>
            </a:glow>
            <a:softEdge rad="31750"/>
          </a:effectLst>
        </p:spPr>
      </p:pic>
      <p:pic>
        <p:nvPicPr>
          <p:cNvPr id="19" name="Content Placeholder 7"/>
          <p:cNvPicPr preferRelativeResize="0">
            <a:picLocks/>
          </p:cNvPicPr>
          <p:nvPr/>
        </p:nvPicPr>
        <p:blipFill rotWithShape="1">
          <a:blip r:embed="rId14" cstate="screen">
            <a:extLst>
              <a:ext uri="{28A0092B-C50C-407E-A947-70E740481C1C}">
                <a14:useLocalDpi xmlns:a14="http://schemas.microsoft.com/office/drawing/2010/main"/>
              </a:ext>
            </a:extLst>
          </a:blip>
          <a:srcRect/>
          <a:stretch/>
        </p:blipFill>
        <p:spPr bwMode="auto">
          <a:xfrm rot="5400000">
            <a:off x="4119785" y="2030641"/>
            <a:ext cx="955705" cy="965676"/>
          </a:xfrm>
          <a:prstGeom prst="rect">
            <a:avLst/>
          </a:prstGeom>
          <a:noFill/>
          <a:ln>
            <a:noFill/>
          </a:ln>
          <a:effectLst>
            <a:glow rad="63500">
              <a:schemeClr val="bg1">
                <a:alpha val="40000"/>
              </a:schemeClr>
            </a:glo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t="-1"/>
          <a:stretch/>
        </p:blipFill>
        <p:spPr bwMode="auto">
          <a:xfrm>
            <a:off x="6733085" y="2020293"/>
            <a:ext cx="950421" cy="1004060"/>
          </a:xfrm>
          <a:prstGeom prst="rect">
            <a:avLst/>
          </a:prstGeom>
          <a:noFill/>
          <a:ln>
            <a:noFill/>
          </a:ln>
          <a:effectLst>
            <a:glow rad="63500">
              <a:schemeClr val="bg1">
                <a:alpha val="40000"/>
              </a:schemeClr>
            </a:glo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3"/>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064411" y="2066076"/>
            <a:ext cx="914400" cy="932650"/>
          </a:xfrm>
          <a:prstGeom prst="rect">
            <a:avLst/>
          </a:prstGeom>
          <a:effectLst>
            <a:glow rad="63500">
              <a:schemeClr val="bg1">
                <a:alpha val="40000"/>
              </a:schemeClr>
            </a:glow>
            <a:softEdge rad="31750"/>
          </a:effectLst>
        </p:spPr>
      </p:pic>
    </p:spTree>
    <p:extLst>
      <p:ext uri="{BB962C8B-B14F-4D97-AF65-F5344CB8AC3E}">
        <p14:creationId xmlns:p14="http://schemas.microsoft.com/office/powerpoint/2010/main" val="335081879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74933"/>
            <a:ext cx="7924800" cy="4935319"/>
          </a:xfrm>
        </p:spPr>
        <p:txBody>
          <a:bodyPr/>
          <a:lstStyle/>
          <a:p>
            <a:pPr marL="0" indent="0">
              <a:buNone/>
            </a:pPr>
            <a:r>
              <a:rPr lang="en-US" dirty="0" smtClean="0"/>
              <a:t>“Monday, patient in bed 1 </a:t>
            </a:r>
            <a:r>
              <a:rPr lang="en-US" dirty="0"/>
              <a:t>needed to get to the bathroom. </a:t>
            </a:r>
            <a:r>
              <a:rPr lang="en-US" dirty="0" smtClean="0"/>
              <a:t>He said when he called for help ‘the woman at the front desk gave me a bad attitude’ and ignored his calls; he had an accident in his bed. He said: ‘I felt humiliated and like I was being treated like a nobody.’”</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“Patient troubled that he is sometimes left alone in a corridor having no idea where he is or why he is there.  He said: ‘Nobody tells me, ‘Hey, Mr. B., we are taking you to get x, y or z test’. Why is it not explained to me? I am completely ignored, bumped into, and all alone.’”</a:t>
            </a:r>
          </a:p>
          <a:p>
            <a:pPr marL="0" indent="0">
              <a:buNone/>
            </a:pPr>
            <a:endParaRPr lang="en-US" dirty="0"/>
          </a:p>
          <a:p>
            <a:endParaRPr lang="en-US" dirty="0" smtClean="0"/>
          </a:p>
          <a:p>
            <a:endParaRPr lang="en-US" dirty="0" smtClean="0"/>
          </a:p>
          <a:p>
            <a:endParaRPr lang="en-US" dirty="0" smtClean="0"/>
          </a:p>
          <a:p>
            <a:pPr marL="0" indent="0">
              <a:buNone/>
            </a:pPr>
            <a:endParaRPr lang="en-US" dirty="0"/>
          </a:p>
        </p:txBody>
      </p:sp>
      <p:pic>
        <p:nvPicPr>
          <p:cNvPr id="17410" name="Picture 2"/>
          <p:cNvPicPr>
            <a:picLocks noChangeAspect="1" noChangeArrowheads="1"/>
          </p:cNvPicPr>
          <p:nvPr/>
        </p:nvPicPr>
        <p:blipFill>
          <a:blip r:embed="rId2" cstate="screen">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2851175" y="2133599"/>
            <a:ext cx="3432018" cy="1469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14600" y="228602"/>
            <a:ext cx="4621778" cy="646331"/>
          </a:xfrm>
          <a:prstGeom prst="rect">
            <a:avLst/>
          </a:prstGeom>
          <a:noFill/>
        </p:spPr>
        <p:txBody>
          <a:bodyPr wrap="none" lIns="91270" tIns="45634" rIns="91270" bIns="45634">
            <a:spAutoFit/>
          </a:bodyPr>
          <a:lstStyle/>
          <a:p>
            <a:pPr algn="ctr" defTabSz="912681"/>
            <a:r>
              <a:rPr lang="en-US" sz="3600" b="1" u="sng"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Respect and Dignity</a:t>
            </a:r>
            <a:endParaRPr lang="en-US" sz="36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6084" y="5029221"/>
            <a:ext cx="2362200" cy="1475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694885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371600"/>
            <a:ext cx="7102475" cy="3905250"/>
          </a:xfrm>
        </p:spPr>
        <p:txBody>
          <a:bodyPr/>
          <a:lstStyle/>
          <a:p>
            <a:pPr marL="0" indent="0">
              <a:buNone/>
            </a:pPr>
            <a:endParaRPr lang="en-US" dirty="0" smtClean="0"/>
          </a:p>
          <a:p>
            <a:pPr marL="0" indent="0">
              <a:buNone/>
            </a:pPr>
            <a:endParaRPr lang="en-US" dirty="0"/>
          </a:p>
          <a:p>
            <a:pPr marL="0" indent="0">
              <a:buNone/>
            </a:pPr>
            <a:r>
              <a:rPr lang="en-US" dirty="0" smtClean="0"/>
              <a:t>“Patient met the doctor before his stent surgery but that is when communication stopped. He is getting discharged today but nobody told him a time. He has no idea of his plan of care. Can he ski? Is he supposed to take it easy? </a:t>
            </a:r>
          </a:p>
        </p:txBody>
      </p:sp>
      <p:pic>
        <p:nvPicPr>
          <p:cNvPr id="15362"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7002" y="3438970"/>
            <a:ext cx="3773111" cy="2238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879171" y="1143002"/>
            <a:ext cx="3672800" cy="646331"/>
          </a:xfrm>
          <a:prstGeom prst="rect">
            <a:avLst/>
          </a:prstGeom>
          <a:noFill/>
        </p:spPr>
        <p:txBody>
          <a:bodyPr wrap="none" lIns="91270" tIns="45634" rIns="91270" bIns="45634">
            <a:spAutoFit/>
          </a:bodyPr>
          <a:lstStyle/>
          <a:p>
            <a:pPr algn="ctr" defTabSz="912681"/>
            <a:r>
              <a:rPr lang="en-US" sz="3600" b="1" u="sng"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Communication</a:t>
            </a:r>
            <a:endParaRPr lang="en-US" sz="36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endParaRPr>
          </a:p>
        </p:txBody>
      </p:sp>
    </p:spTree>
    <p:extLst>
      <p:ext uri="{BB962C8B-B14F-4D97-AF65-F5344CB8AC3E}">
        <p14:creationId xmlns:p14="http://schemas.microsoft.com/office/powerpoint/2010/main" val="348010924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354138"/>
            <a:ext cx="7162800" cy="3905250"/>
          </a:xfrm>
        </p:spPr>
        <p:txBody>
          <a:bodyPr/>
          <a:lstStyle/>
          <a:p>
            <a:pPr marL="0" indent="0">
              <a:buNone/>
            </a:pPr>
            <a:endParaRPr lang="en-US" dirty="0" smtClean="0"/>
          </a:p>
          <a:p>
            <a:pPr marL="0" indent="0">
              <a:buNone/>
            </a:pPr>
            <a:endParaRPr lang="en-US" dirty="0" smtClean="0"/>
          </a:p>
          <a:p>
            <a:pPr marL="0" indent="0">
              <a:buNone/>
            </a:pPr>
            <a:r>
              <a:rPr lang="en-US" dirty="0" smtClean="0"/>
              <a:t>“I spoke with wife of patient; husband was having heart surgery. Yesterday she asked three different people if they could send a minister to pray with her. A Catholic priest finally came in the evening, but by then the room was filled with family and visitors and she felt uncomfortable. She was told that if she wanted to pray, she could go downstairs to the chapel, but when she got there after the visitors left, it was locked.” </a:t>
            </a:r>
            <a:endParaRPr lang="en-US" dirty="0"/>
          </a:p>
        </p:txBody>
      </p:sp>
      <p:pic>
        <p:nvPicPr>
          <p:cNvPr id="14338"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9040"/>
          <a:stretch/>
        </p:blipFill>
        <p:spPr bwMode="auto">
          <a:xfrm>
            <a:off x="3451077" y="4038600"/>
            <a:ext cx="2035324" cy="1815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802224" y="1143002"/>
            <a:ext cx="3826690" cy="646331"/>
          </a:xfrm>
          <a:prstGeom prst="rect">
            <a:avLst/>
          </a:prstGeom>
          <a:noFill/>
        </p:spPr>
        <p:txBody>
          <a:bodyPr wrap="none" lIns="91270" tIns="45634" rIns="91270" bIns="45634">
            <a:spAutoFit/>
          </a:bodyPr>
          <a:lstStyle/>
          <a:p>
            <a:pPr algn="ctr" defTabSz="912681"/>
            <a:r>
              <a:rPr lang="en-US" sz="3600" b="1" u="sng"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Responsiveness</a:t>
            </a:r>
            <a:endParaRPr lang="en-US" sz="36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endParaRPr>
          </a:p>
        </p:txBody>
      </p:sp>
    </p:spTree>
    <p:extLst>
      <p:ext uri="{BB962C8B-B14F-4D97-AF65-F5344CB8AC3E}">
        <p14:creationId xmlns:p14="http://schemas.microsoft.com/office/powerpoint/2010/main" val="267012528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352" y="609600"/>
            <a:ext cx="8153400" cy="3905250"/>
          </a:xfrm>
        </p:spPr>
        <p:txBody>
          <a:bodyPr/>
          <a:lstStyle/>
          <a:p>
            <a:pPr marL="0" indent="0">
              <a:buNone/>
            </a:pPr>
            <a:endParaRPr lang="en-US" u="sng" dirty="0"/>
          </a:p>
          <a:p>
            <a:pPr marL="0" indent="0">
              <a:buNone/>
            </a:pPr>
            <a:endParaRPr lang="en-US" dirty="0" smtClean="0"/>
          </a:p>
          <a:p>
            <a:pPr marL="0" indent="0">
              <a:buNone/>
            </a:pPr>
            <a:endParaRPr lang="en-US" dirty="0" smtClean="0"/>
          </a:p>
          <a:p>
            <a:pPr marL="0" indent="0">
              <a:buNone/>
            </a:pPr>
            <a:r>
              <a:rPr lang="en-US" dirty="0" smtClean="0"/>
              <a:t>“She couldn’t get what she wanted for breakfast; dietary has her incorrectly listed as lactose intolerant. Patient insisted that is not the case. A nurse said she would try to resolve it but patient never got follow-up. </a:t>
            </a:r>
            <a:r>
              <a:rPr lang="en-US" dirty="0"/>
              <a:t>P</a:t>
            </a:r>
            <a:r>
              <a:rPr lang="en-US" dirty="0" smtClean="0"/>
              <a:t>atient did not get breakfast or lunch. </a:t>
            </a:r>
          </a:p>
          <a:p>
            <a:pPr marL="0" indent="0">
              <a:buNone/>
            </a:pPr>
            <a:endParaRPr lang="en-US" dirty="0" smtClean="0"/>
          </a:p>
          <a:p>
            <a:pPr marL="0" indent="0">
              <a:buNone/>
            </a:pPr>
            <a:r>
              <a:rPr lang="en-US" dirty="0" smtClean="0"/>
              <a:t>For dinner she ordered soup. </a:t>
            </a:r>
            <a:r>
              <a:rPr lang="en-US" dirty="0"/>
              <a:t>I</a:t>
            </a:r>
            <a:r>
              <a:rPr lang="en-US" dirty="0" smtClean="0"/>
              <a:t>t contained legumes, which she cannot have because of gout. They sent rice pilaf up as a substitute, but it contained peas. When she called again, she was told ‘push the peas out of the way’. Patient did not have dinner.”</a:t>
            </a:r>
          </a:p>
          <a:p>
            <a:endParaRPr lang="en-US" dirty="0" smtClean="0"/>
          </a:p>
          <a:p>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61303" y="4191000"/>
            <a:ext cx="2277498" cy="170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045906" y="914402"/>
            <a:ext cx="3339377" cy="646331"/>
          </a:xfrm>
          <a:prstGeom prst="rect">
            <a:avLst/>
          </a:prstGeom>
          <a:noFill/>
        </p:spPr>
        <p:txBody>
          <a:bodyPr wrap="none" lIns="91270" tIns="45634" rIns="91270" bIns="45634">
            <a:spAutoFit/>
          </a:bodyPr>
          <a:lstStyle/>
          <a:p>
            <a:pPr algn="ctr" defTabSz="912681"/>
            <a:r>
              <a:rPr lang="en-US" sz="3600" b="1" u="sng"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Food Services</a:t>
            </a:r>
            <a:endParaRPr lang="en-US" sz="36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endParaRPr>
          </a:p>
        </p:txBody>
      </p:sp>
    </p:spTree>
    <p:extLst>
      <p:ext uri="{BB962C8B-B14F-4D97-AF65-F5344CB8AC3E}">
        <p14:creationId xmlns:p14="http://schemas.microsoft.com/office/powerpoint/2010/main" val="399349797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1150" y="76203"/>
            <a:ext cx="6421437" cy="688975"/>
          </a:xfrm>
        </p:spPr>
        <p:txBody>
          <a:bodyPr/>
          <a:lstStyle/>
          <a:p>
            <a:r>
              <a:rPr lang="en-US" sz="36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Positive Outcomes</a:t>
            </a:r>
          </a:p>
        </p:txBody>
      </p:sp>
      <p:pic>
        <p:nvPicPr>
          <p:cNvPr id="10" name="Content Placeholder 9"/>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027451" y="5175423"/>
            <a:ext cx="2640760" cy="1706790"/>
          </a:xfrm>
          <a:ln w="41275">
            <a:solidFill>
              <a:schemeClr val="tx2"/>
            </a:solidFill>
          </a:ln>
        </p:spPr>
      </p:pic>
      <p:pic>
        <p:nvPicPr>
          <p:cNvPr id="4"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68229" y="-48781"/>
            <a:ext cx="1475939" cy="1496581"/>
          </a:xfrm>
          <a:prstGeom prst="rect">
            <a:avLst/>
          </a:prstGeom>
          <a:noFill/>
          <a:ln w="412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666902" y="4559980"/>
            <a:ext cx="1467988" cy="2322235"/>
          </a:xfrm>
          <a:prstGeom prst="rect">
            <a:avLst/>
          </a:prstGeom>
          <a:noFill/>
          <a:ln w="412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68208" y="1447800"/>
            <a:ext cx="1509528" cy="2237576"/>
          </a:xfrm>
          <a:prstGeom prst="rect">
            <a:avLst/>
          </a:prstGeom>
          <a:noFill/>
          <a:ln w="412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 name="Picture 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5175445"/>
            <a:ext cx="2572282" cy="1678303"/>
          </a:xfrm>
          <a:prstGeom prst="rect">
            <a:avLst/>
          </a:prstGeom>
          <a:noFill/>
          <a:ln w="412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descr="S:\PFAC\Videos-Audios-Photos\Stacey-rounding-shoutout2.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666902" y="3294346"/>
            <a:ext cx="1510834" cy="1305816"/>
          </a:xfrm>
          <a:prstGeom prst="rect">
            <a:avLst/>
          </a:prstGeom>
          <a:noFill/>
          <a:ln w="41275">
            <a:solidFill>
              <a:schemeClr val="tx2"/>
            </a:solidFill>
          </a:ln>
          <a:extLst>
            <a:ext uri="{909E8E84-426E-40DD-AFC4-6F175D3DCCD1}">
              <a14:hiddenFill xmlns:a14="http://schemas.microsoft.com/office/drawing/2010/main">
                <a:solidFill>
                  <a:srgbClr val="FFFFFF"/>
                </a:solidFill>
              </a14:hiddenFill>
            </a:ext>
          </a:extLst>
        </p:spPr>
      </p:pic>
      <p:sp>
        <p:nvSpPr>
          <p:cNvPr id="11" name="Rectangle 10"/>
          <p:cNvSpPr/>
          <p:nvPr/>
        </p:nvSpPr>
        <p:spPr>
          <a:xfrm>
            <a:off x="118101" y="609600"/>
            <a:ext cx="7550110" cy="3908762"/>
          </a:xfrm>
          <a:prstGeom prst="rect">
            <a:avLst/>
          </a:prstGeom>
        </p:spPr>
        <p:txBody>
          <a:bodyPr wrap="square" lIns="91270" tIns="45634" rIns="91270" bIns="45634">
            <a:spAutoFit/>
          </a:bodyPr>
          <a:lstStyle/>
          <a:p>
            <a:pPr defTabSz="912681">
              <a:spcAft>
                <a:spcPts val="600"/>
              </a:spcAft>
            </a:pPr>
            <a:endParaRPr lang="en-US" dirty="0" smtClean="0">
              <a:solidFill>
                <a:prstClr val="black"/>
              </a:solidFill>
            </a:endParaRPr>
          </a:p>
          <a:p>
            <a:pPr defTabSz="912681">
              <a:spcAft>
                <a:spcPts val="600"/>
              </a:spcAft>
            </a:pPr>
            <a:r>
              <a:rPr lang="en-US" dirty="0" smtClean="0">
                <a:solidFill>
                  <a:prstClr val="black"/>
                </a:solidFill>
              </a:rPr>
              <a:t>For patients:</a:t>
            </a:r>
          </a:p>
          <a:p>
            <a:pPr marL="741554" lvl="1" indent="-285214" defTabSz="912681">
              <a:spcAft>
                <a:spcPts val="600"/>
              </a:spcAft>
              <a:buFont typeface="Arial" panose="020B0604020202020204" pitchFamily="34" charset="0"/>
              <a:buChar char="•"/>
            </a:pPr>
            <a:r>
              <a:rPr lang="en-US" dirty="0" smtClean="0">
                <a:solidFill>
                  <a:prstClr val="black"/>
                </a:solidFill>
              </a:rPr>
              <a:t>Patient-to-patient support</a:t>
            </a:r>
          </a:p>
          <a:p>
            <a:pPr marL="798598" lvl="1" indent="-342270" defTabSz="912681">
              <a:spcAft>
                <a:spcPts val="600"/>
              </a:spcAft>
              <a:buFont typeface="Arial" panose="020B0604020202020204" pitchFamily="34" charset="0"/>
              <a:buChar char="•"/>
            </a:pPr>
            <a:r>
              <a:rPr lang="en-US" dirty="0">
                <a:solidFill>
                  <a:prstClr val="black"/>
                </a:solidFill>
              </a:rPr>
              <a:t>Alleviation of emotional harm</a:t>
            </a:r>
          </a:p>
          <a:p>
            <a:pPr marL="798598" lvl="1" indent="-342270" defTabSz="912681">
              <a:spcAft>
                <a:spcPts val="600"/>
              </a:spcAft>
              <a:buFont typeface="Arial" panose="020B0604020202020204" pitchFamily="34" charset="0"/>
              <a:buChar char="•"/>
            </a:pPr>
            <a:r>
              <a:rPr lang="en-US" dirty="0" smtClean="0">
                <a:solidFill>
                  <a:prstClr val="black"/>
                </a:solidFill>
              </a:rPr>
              <a:t>Assistance with conditions impacting comfort, safety and healing</a:t>
            </a:r>
            <a:endParaRPr lang="en-US" dirty="0">
              <a:solidFill>
                <a:prstClr val="black"/>
              </a:solidFill>
            </a:endParaRPr>
          </a:p>
          <a:p>
            <a:pPr marL="456341" lvl="1" defTabSz="912681">
              <a:spcAft>
                <a:spcPts val="600"/>
              </a:spcAft>
            </a:pPr>
            <a:endParaRPr lang="en-US" dirty="0" smtClean="0">
              <a:solidFill>
                <a:prstClr val="black"/>
              </a:solidFill>
            </a:endParaRPr>
          </a:p>
          <a:p>
            <a:pPr marL="3175" lvl="1" defTabSz="912681">
              <a:spcAft>
                <a:spcPts val="600"/>
              </a:spcAft>
            </a:pPr>
            <a:r>
              <a:rPr lang="en-US" dirty="0">
                <a:solidFill>
                  <a:prstClr val="black"/>
                </a:solidFill>
              </a:rPr>
              <a:t>For BI</a:t>
            </a:r>
            <a:r>
              <a:rPr lang="en-US" dirty="0" smtClean="0">
                <a:solidFill>
                  <a:prstClr val="black"/>
                </a:solidFill>
              </a:rPr>
              <a:t>:</a:t>
            </a:r>
            <a:endParaRPr lang="en-US" b="1" dirty="0" smtClean="0">
              <a:solidFill>
                <a:prstClr val="black"/>
              </a:solidFill>
            </a:endParaRPr>
          </a:p>
          <a:p>
            <a:pPr marL="798598" lvl="1" indent="-342270" defTabSz="912681">
              <a:spcAft>
                <a:spcPts val="600"/>
              </a:spcAft>
              <a:buFont typeface="Arial" panose="020B0604020202020204" pitchFamily="34" charset="0"/>
              <a:buChar char="•"/>
            </a:pPr>
            <a:r>
              <a:rPr lang="en-US" dirty="0" smtClean="0">
                <a:solidFill>
                  <a:prstClr val="black"/>
                </a:solidFill>
              </a:rPr>
              <a:t>Immediate feedback allows for timely response</a:t>
            </a:r>
            <a:endParaRPr lang="en-US" dirty="0">
              <a:solidFill>
                <a:prstClr val="black"/>
              </a:solidFill>
            </a:endParaRPr>
          </a:p>
          <a:p>
            <a:pPr marL="798598" lvl="1" indent="-342270" defTabSz="912681">
              <a:spcAft>
                <a:spcPts val="600"/>
              </a:spcAft>
              <a:buFont typeface="Arial" panose="020B0604020202020204" pitchFamily="34" charset="0"/>
              <a:buChar char="•"/>
            </a:pPr>
            <a:r>
              <a:rPr lang="en-US" dirty="0" smtClean="0">
                <a:solidFill>
                  <a:prstClr val="black"/>
                </a:solidFill>
              </a:rPr>
              <a:t>Recognition of exemplary staff</a:t>
            </a:r>
          </a:p>
          <a:p>
            <a:pPr marL="798598" lvl="1" indent="-342270" defTabSz="912681">
              <a:spcAft>
                <a:spcPts val="600"/>
              </a:spcAft>
              <a:buFont typeface="Arial" panose="020B0604020202020204" pitchFamily="34" charset="0"/>
              <a:buChar char="•"/>
            </a:pPr>
            <a:r>
              <a:rPr lang="en-US" dirty="0">
                <a:solidFill>
                  <a:prstClr val="black"/>
                </a:solidFill>
              </a:rPr>
              <a:t>Granular data </a:t>
            </a:r>
            <a:r>
              <a:rPr lang="en-US" dirty="0" smtClean="0">
                <a:solidFill>
                  <a:prstClr val="black"/>
                </a:solidFill>
              </a:rPr>
              <a:t>has informed </a:t>
            </a:r>
            <a:r>
              <a:rPr lang="en-US" dirty="0">
                <a:solidFill>
                  <a:prstClr val="black"/>
                </a:solidFill>
              </a:rPr>
              <a:t>systems improvements and teaching</a:t>
            </a:r>
          </a:p>
          <a:p>
            <a:pPr marL="456341" lvl="1" defTabSz="912681">
              <a:spcAft>
                <a:spcPts val="600"/>
              </a:spcAft>
            </a:pPr>
            <a:endParaRPr lang="en-US" dirty="0" smtClean="0">
              <a:solidFill>
                <a:prstClr val="black"/>
              </a:solidFill>
            </a:endParaRPr>
          </a:p>
        </p:txBody>
      </p:sp>
      <p:pic>
        <p:nvPicPr>
          <p:cNvPr id="5122" name="Picture 2"/>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595725" y="5175444"/>
            <a:ext cx="2401611" cy="1678303"/>
          </a:xfrm>
          <a:prstGeom prst="rect">
            <a:avLst/>
          </a:prstGeom>
          <a:noFill/>
          <a:ln w="412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823157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063" y="2514603"/>
            <a:ext cx="2585868" cy="688975"/>
          </a:xfrm>
        </p:spPr>
        <p:txBody>
          <a:bodyPr/>
          <a:lstStyle/>
          <a:p>
            <a:pPr algn="ctr"/>
            <a:r>
              <a:rPr lang="en-US" sz="36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Stories</a:t>
            </a:r>
          </a:p>
        </p:txBody>
      </p:sp>
      <p:pic>
        <p:nvPicPr>
          <p:cNvPr id="6" name="Picture 5"/>
          <p:cNvPicPr>
            <a:picLocks noChangeAspect="1"/>
          </p:cNvPicPr>
          <p:nvPr/>
        </p:nvPicPr>
        <p:blipFill rotWithShape="1">
          <a:blip r:embed="rId2" cstate="screen">
            <a:extLst>
              <a:ext uri="{BEBA8EAE-BF5A-486C-A8C5-ECC9F3942E4B}">
                <a14:imgProps xmlns:a14="http://schemas.microsoft.com/office/drawing/2010/main">
                  <a14:imgLayer r:embed="rId3">
                    <a14:imgEffect>
                      <a14:colorTemperature colorTemp="59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rot="5400000">
            <a:off x="2500094" y="1081310"/>
            <a:ext cx="4658170" cy="4019550"/>
          </a:xfrm>
          <a:prstGeom prst="rect">
            <a:avLst/>
          </a:prstGeom>
          <a:effectLst>
            <a:glow rad="63500">
              <a:schemeClr val="bg1">
                <a:alpha val="40000"/>
              </a:schemeClr>
            </a:glow>
            <a:softEdge rad="63500"/>
          </a:effectLst>
        </p:spPr>
      </p:pic>
    </p:spTree>
    <p:extLst>
      <p:ext uri="{BB962C8B-B14F-4D97-AF65-F5344CB8AC3E}">
        <p14:creationId xmlns:p14="http://schemas.microsoft.com/office/powerpoint/2010/main" val="14101033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343401"/>
            <a:ext cx="8534400" cy="1421918"/>
          </a:xfrm>
          <a:prstGeom prst="rect">
            <a:avLst/>
          </a:prstGeom>
          <a:noFill/>
        </p:spPr>
        <p:txBody>
          <a:bodyPr wrap="square" lIns="91270" tIns="45634" rIns="91270" bIns="45634" rtlCol="0">
            <a:spAutoFit/>
          </a:bodyPr>
          <a:lstStyle/>
          <a:p>
            <a:pPr algn="ctr" defTabSz="912681">
              <a:lnSpc>
                <a:spcPct val="120000"/>
              </a:lnSpc>
            </a:pPr>
            <a:r>
              <a:rPr lang="en-US" b="1" u="sng" dirty="0" smtClean="0">
                <a:solidFill>
                  <a:prstClr val="black"/>
                </a:solidFill>
              </a:rPr>
              <a:t>Contact Information:</a:t>
            </a:r>
          </a:p>
          <a:p>
            <a:pPr algn="ctr" defTabSz="912681">
              <a:lnSpc>
                <a:spcPct val="120000"/>
              </a:lnSpc>
            </a:pPr>
            <a:r>
              <a:rPr lang="en-US" dirty="0" smtClean="0">
                <a:solidFill>
                  <a:prstClr val="black"/>
                </a:solidFill>
              </a:rPr>
              <a:t>Barbara Sarnoff Lee: bsarnoff@BIDMC.harvard.edu</a:t>
            </a:r>
          </a:p>
          <a:p>
            <a:pPr algn="ctr" defTabSz="912681">
              <a:lnSpc>
                <a:spcPct val="120000"/>
              </a:lnSpc>
            </a:pPr>
            <a:r>
              <a:rPr lang="en-US" dirty="0" smtClean="0">
                <a:solidFill>
                  <a:prstClr val="black"/>
                </a:solidFill>
              </a:rPr>
              <a:t>Caroline Moore: cpmoore</a:t>
            </a:r>
            <a:r>
              <a:rPr lang="en-US" dirty="0">
                <a:solidFill>
                  <a:prstClr val="black"/>
                </a:solidFill>
              </a:rPr>
              <a:t>@</a:t>
            </a:r>
            <a:r>
              <a:rPr lang="en-US" dirty="0" smtClean="0">
                <a:solidFill>
                  <a:prstClr val="black"/>
                </a:solidFill>
              </a:rPr>
              <a:t>BIDMC.harvard.edu</a:t>
            </a:r>
            <a:endParaRPr lang="en-US" dirty="0">
              <a:solidFill>
                <a:prstClr val="black"/>
              </a:solidFill>
            </a:endParaRPr>
          </a:p>
          <a:p>
            <a:pPr algn="ctr" defTabSz="912681">
              <a:lnSpc>
                <a:spcPct val="120000"/>
              </a:lnSpc>
            </a:pPr>
            <a:r>
              <a:rPr lang="en-US" dirty="0" smtClean="0">
                <a:solidFill>
                  <a:prstClr val="black"/>
                </a:solidFill>
              </a:rPr>
              <a:t>Nicola Truppin: </a:t>
            </a:r>
            <a:r>
              <a:rPr lang="en-US" dirty="0" err="1" smtClean="0">
                <a:solidFill>
                  <a:prstClr val="black"/>
                </a:solidFill>
              </a:rPr>
              <a:t>ntruppin@BIDMC.harvard.edu</a:t>
            </a:r>
            <a:endParaRPr lang="en-US" dirty="0">
              <a:solidFill>
                <a:prstClr val="black"/>
              </a:solidFill>
            </a:endParaRPr>
          </a:p>
        </p:txBody>
      </p:sp>
      <p:pic>
        <p:nvPicPr>
          <p:cNvPr id="6146" name="Picture 2" descr="Image result for thank you"/>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8083"/>
          <a:stretch/>
        </p:blipFill>
        <p:spPr bwMode="auto">
          <a:xfrm>
            <a:off x="2209047" y="2362221"/>
            <a:ext cx="4648957" cy="16668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
            <a:ext cx="9144000" cy="923330"/>
          </a:xfrm>
          <a:prstGeom prst="rect">
            <a:avLst/>
          </a:prstGeom>
          <a:solidFill>
            <a:schemeClr val="tx2"/>
          </a:solidFill>
        </p:spPr>
        <p:txBody>
          <a:bodyPr wrap="square" lIns="91270" tIns="45634" rIns="91270" bIns="45634">
            <a:spAutoFit/>
          </a:bodyPr>
          <a:lstStyle/>
          <a:p>
            <a:pPr algn="ctr" defTabSz="912681"/>
            <a:r>
              <a:rPr lang="en-US" i="1" dirty="0" smtClean="0">
                <a:solidFill>
                  <a:prstClr val="white"/>
                </a:solidFill>
                <a:latin typeface="Calibri" panose="020F0502020204030204" pitchFamily="34" charset="0"/>
              </a:rPr>
              <a:t>Rounder: “What is one thing we could do to improve your experience here?”</a:t>
            </a:r>
          </a:p>
          <a:p>
            <a:pPr algn="ctr" defTabSz="912681"/>
            <a:endParaRPr lang="en-US" i="1" dirty="0" smtClean="0">
              <a:solidFill>
                <a:prstClr val="white"/>
              </a:solidFill>
              <a:latin typeface="Calibri" panose="020F0502020204030204" pitchFamily="34" charset="0"/>
            </a:endParaRPr>
          </a:p>
          <a:p>
            <a:pPr algn="ctr" defTabSz="912681"/>
            <a:r>
              <a:rPr lang="en-US" i="1" dirty="0" smtClean="0">
                <a:solidFill>
                  <a:prstClr val="white"/>
                </a:solidFill>
                <a:latin typeface="Calibri" panose="020F0502020204030204" pitchFamily="34" charset="0"/>
              </a:rPr>
              <a:t>Patient: “Make people understand, we are giving up control and handing our lives over to you.”</a:t>
            </a:r>
            <a:endParaRPr lang="en-US" i="1" dirty="0">
              <a:solidFill>
                <a:prstClr val="white"/>
              </a:solidFill>
              <a:latin typeface="Calibri" panose="020F0502020204030204" pitchFamily="34" charset="0"/>
            </a:endParaRPr>
          </a:p>
        </p:txBody>
      </p:sp>
    </p:spTree>
    <p:extLst>
      <p:ext uri="{BB962C8B-B14F-4D97-AF65-F5344CB8AC3E}">
        <p14:creationId xmlns:p14="http://schemas.microsoft.com/office/powerpoint/2010/main" val="228822894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 - &amp;quot;Capturing Their Voice: &amp;#x0D;&amp;#x0A;Using What’s Heard&amp;quot;&quot;/&gt;&lt;property id=&quot;20307&quot; value=&quot;256&quot;/&gt;&lt;/object&gt;&lt;object type=&quot;3&quot; unique_id=&quot;10004&quot;&gt;&lt;property id=&quot;20148&quot; value=&quot;5&quot;/&gt;&lt;property id=&quot;20300&quot; value=&quot;Slide 2 - &amp;quot;Outline&amp;quot;&quot;/&gt;&lt;property id=&quot;20307&quot; value=&quot;337&quot;/&gt;&lt;/object&gt;&lt;object type=&quot;3&quot; unique_id=&quot;10005&quot;&gt;&lt;property id=&quot;20148&quot; value=&quot;5&quot;/&gt;&lt;property id=&quot;20300&quot; value=&quot;Slide 3 - &amp;quot;Dartmouth Hitchcock&amp;quot;&quot;/&gt;&lt;property id=&quot;20307&quot; value=&quot;317&quot;/&gt;&lt;/object&gt;&lt;object type=&quot;3&quot; unique_id=&quot;10006&quot;&gt;&lt;property id=&quot;20148&quot; value=&quot;5&quot;/&gt;&lt;property id=&quot;20300&quot; value=&quot;Slide 4 - &amp;quot;Dartmouth Hitchcock Priorities&amp;quot;&quot;/&gt;&lt;property id=&quot;20307&quot; value=&quot;286&quot;/&gt;&lt;/object&gt;&lt;object type=&quot;3&quot; unique_id=&quot;10008&quot;&gt;&lt;property id=&quot;20148&quot; value=&quot;5&quot;/&gt;&lt;property id=&quot;20300&quot; value=&quot;Slide 7 - &amp;quot;We believe…&amp;quot;&quot;/&gt;&lt;property id=&quot;20307&quot; value=&quot;305&quot;/&gt;&lt;/object&gt;&lt;object type=&quot;3&quot; unique_id=&quot;10009&quot;&gt;&lt;property id=&quot;20148&quot; value=&quot;5&quot;/&gt;&lt;property id=&quot;20300&quot; value=&quot;Slide 9 - &amp;quot;The Office of PFCC at DH&amp;quot;&quot;/&gt;&lt;property id=&quot;20307&quot; value=&quot;301&quot;/&gt;&lt;/object&gt;&lt;object type=&quot;3&quot; unique_id=&quot;10010&quot;&gt;&lt;property id=&quot;20148&quot; value=&quot;5&quot;/&gt;&lt;property id=&quot;20300&quot; value=&quot;Slide 8 - &amp;quot;Office of Patient Family Centered Care&amp;quot;&quot;/&gt;&lt;property id=&quot;20307&quot; value=&quot;271&quot;/&gt;&lt;/object&gt;&lt;object type=&quot;3&quot; unique_id=&quot;10012&quot;&gt;&lt;property id=&quot;20148&quot; value=&quot;5&quot;/&gt;&lt;property id=&quot;20300&quot; value=&quot;Slide 10 - &amp;quot;Patient/Family Advisor (PFA)&amp;quot;&quot;/&gt;&lt;property id=&quot;20307&quot; value=&quot;330&quot;/&gt;&lt;/object&gt;&lt;object type=&quot;3&quot; unique_id=&quot;10013&quot;&gt;&lt;property id=&quot;20148&quot; value=&quot;5&quot;/&gt;&lt;property id=&quot;20300&quot; value=&quot;Slide 11 - &amp;quot;PFA Partnership Across D-H&amp;quot;&quot;/&gt;&lt;property id=&quot;20307&quot; value=&quot;272&quot;/&gt;&lt;/object&gt;&lt;object type=&quot;3&quot; unique_id=&quot;10015&quot;&gt;&lt;property id=&quot;20148&quot; value=&quot;5&quot;/&gt;&lt;property id=&quot;20300&quot; value=&quot;Slide 5&quot;/&gt;&lt;property id=&quot;20307&quot; value=&quot;274&quot;/&gt;&lt;/object&gt;&lt;object type=&quot;3&quot; unique_id=&quot;10016&quot;&gt;&lt;property id=&quot;20148&quot; value=&quot;5&quot;/&gt;&lt;property id=&quot;20300&quot; value=&quot;Slide 12 - &amp;quot;Patient and Family Experience:&amp;#x0D;&amp;#x0A;How do we know how we are doing?&amp;quot;&quot;/&gt;&lt;property id=&quot;20307&quot; value=&quot;277&quot;/&gt;&lt;/object&gt;&lt;object type=&quot;3&quot; unique_id=&quot;10017&quot;&gt;&lt;property id=&quot;20148&quot; value=&quot;5&quot;/&gt;&lt;property id=&quot;20300&quot; value=&quot;Slide 13&quot;/&gt;&lt;property id=&quot;20307&quot; value=&quot;278&quot;/&gt;&lt;/object&gt;&lt;object type=&quot;3&quot; unique_id=&quot;10018&quot;&gt;&lt;property id=&quot;20148&quot; value=&quot;5&quot;/&gt;&lt;property id=&quot;20300&quot; value=&quot;Slide 15 - &amp;quot;Patient Family Voices Volunteer (PFV)&amp;quot;&quot;/&gt;&lt;property id=&quot;20307&quot; value=&quot;306&quot;/&gt;&lt;/object&gt;&lt;object type=&quot;3&quot; unique_id=&quot;10019&quot;&gt;&lt;property id=&quot;20148&quot; value=&quot;5&quot;/&gt;&lt;property id=&quot;20300&quot; value=&quot;Slide 16 - &amp;quot;PFVs:&amp;quot;&quot;/&gt;&lt;property id=&quot;20307&quot; value=&quot;293&quot;/&gt;&lt;/object&gt;&lt;object type=&quot;3&quot; unique_id=&quot;10023&quot;&gt;&lt;property id=&quot;20148&quot; value=&quot;5&quot;/&gt;&lt;property id=&quot;20300&quot; value=&quot;Slide 19 - &amp;quot;Evolution of reporting process &amp;quot;&quot;/&gt;&lt;property id=&quot;20307&quot; value=&quot;310&quot;/&gt;&lt;/object&gt;&lt;object type=&quot;3&quot; unique_id=&quot;10025&quot;&gt;&lt;property id=&quot;20148&quot; value=&quot;5&quot;/&gt;&lt;property id=&quot;20300&quot; value=&quot;Slide 20 - &amp;quot;Prior State&amp;quot;&quot;/&gt;&lt;property id=&quot;20307&quot; value=&quot;334&quot;/&gt;&lt;/object&gt;&lt;object type=&quot;3&quot; unique_id=&quot;10026&quot;&gt;&lt;property id=&quot;20148&quot; value=&quot;5&quot;/&gt;&lt;property id=&quot;20300&quot; value=&quot;Slide 22&quot;/&gt;&lt;property id=&quot;20307&quot; value=&quot;314&quot;/&gt;&lt;/object&gt;&lt;object type=&quot;3&quot; unique_id=&quot;10027&quot;&gt;&lt;property id=&quot;20148&quot; value=&quot;5&quot;/&gt;&lt;property id=&quot;20300&quot; value=&quot;Slide 23 - &amp;quot;Redesign of data entry portal&amp;quot;&quot;/&gt;&lt;property id=&quot;20307&quot; value=&quot;315&quot;/&gt;&lt;/object&gt;&lt;object type=&quot;3&quot; unique_id=&quot;10028&quot;&gt;&lt;property id=&quot;20148&quot; value=&quot;5&quot;/&gt;&lt;property id=&quot;20300&quot; value=&quot;Slide 24&quot;/&gt;&lt;property id=&quot;20307&quot; value=&quot;294&quot;/&gt;&lt;/object&gt;&lt;object type=&quot;3&quot; unique_id=&quot;10029&quot;&gt;&lt;property id=&quot;20148&quot; value=&quot;5&quot;/&gt;&lt;property id=&quot;20300&quot; value=&quot;Slide 27 - &amp;quot;Link to operations&amp;quot;&quot;/&gt;&lt;property id=&quot;20307&quot; value=&quot;329&quot;/&gt;&lt;/object&gt;&lt;object type=&quot;3&quot; unique_id=&quot;10030&quot;&gt;&lt;property id=&quot;20148&quot; value=&quot;5&quot;/&gt;&lt;property id=&quot;20300&quot; value=&quot;Slide 28 - &amp;quot;Why CHaD?&amp;quot;&quot;/&gt;&lt;property id=&quot;20307&quot; value=&quot;264&quot;/&gt;&lt;/object&gt;&lt;object type=&quot;3&quot; unique_id=&quot;10033&quot;&gt;&lt;property id=&quot;20148&quot; value=&quot;5&quot;/&gt;&lt;property id=&quot;20300&quot; value=&quot;Slide 32 - &amp;quot;Current initiatives  &amp;quot;&quot;/&gt;&lt;property id=&quot;20307&quot; value=&quot;265&quot;/&gt;&lt;/object&gt;&lt;object type=&quot;3&quot; unique_id=&quot;10034&quot;&gt;&lt;property id=&quot;20148&quot; value=&quot;5&quot;/&gt;&lt;property id=&quot;20300&quot; value=&quot;Slide 34 - &amp;quot;Summary &amp;quot;&quot;/&gt;&lt;property id=&quot;20307&quot; value=&quot;269&quot;/&gt;&lt;/object&gt;&lt;object type=&quot;3&quot; unique_id=&quot;10035&quot;&gt;&lt;property id=&quot;20148&quot; value=&quot;5&quot;/&gt;&lt;property id=&quot;20300&quot; value=&quot;Slide 33 - &amp;quot;Some observations:&amp;quot;&quot;/&gt;&lt;property id=&quot;20307&quot; value=&quot;270&quot;/&gt;&lt;/object&gt;&lt;object type=&quot;3&quot; unique_id=&quot;10036&quot;&gt;&lt;property id=&quot;20148&quot; value=&quot;5&quot;/&gt;&lt;property id=&quot;20300&quot; value=&quot;Slide 36 - &amp;quot;Discussion Questions&amp;quot;&quot;/&gt;&lt;property id=&quot;20307&quot; value=&quot;260&quot;/&gt;&lt;/object&gt;&lt;object type=&quot;3&quot; unique_id=&quot;10522&quot;&gt;&lt;property id=&quot;20148&quot; value=&quot;5&quot;/&gt;&lt;property id=&quot;20300&quot; value=&quot;Slide 18 - &amp;quot;Levels of feedback&amp;quot;&quot;/&gt;&lt;property id=&quot;20307&quot; value=&quot;343&quot;/&gt;&lt;/object&gt;&lt;object type=&quot;3&quot; unique_id=&quot;10523&quot;&gt;&lt;property id=&quot;20148&quot; value=&quot;5&quot;/&gt;&lt;property id=&quot;20300&quot; value=&quot;Slide 21 - &amp;quot;Opportunity&amp;quot;&quot;/&gt;&lt;property id=&quot;20307&quot; value=&quot;342&quot;/&gt;&lt;/object&gt;&lt;object type=&quot;3&quot; unique_id=&quot;10524&quot;&gt;&lt;property id=&quot;20148&quot; value=&quot;5&quot;/&gt;&lt;property id=&quot;20300&quot; value=&quot;Slide 29 - &amp;quot;Link to operations - Data&amp;quot;&quot;/&gt;&lt;property id=&quot;20307&quot; value=&quot;344&quot;/&gt;&lt;/object&gt;&lt;object type=&quot;3&quot; unique_id=&quot;10859&quot;&gt;&lt;property id=&quot;20148&quot; value=&quot;5&quot;/&gt;&lt;property id=&quot;20300&quot; value=&quot;Slide 25&quot;/&gt;&lt;property id=&quot;20307&quot; value=&quot;346&quot;/&gt;&lt;/object&gt;&lt;object type=&quot;3&quot; unique_id=&quot;11033&quot;&gt;&lt;property id=&quot;20148&quot; value=&quot;5&quot;/&gt;&lt;property id=&quot;20300&quot; value=&quot;Slide 6&quot;/&gt;&lt;property id=&quot;20307&quot; value=&quot;348&quot;/&gt;&lt;/object&gt;&lt;object type=&quot;3&quot; unique_id=&quot;11034&quot;&gt;&lt;property id=&quot;20148&quot; value=&quot;5&quot;/&gt;&lt;property id=&quot;20300&quot; value=&quot;Slide 17 - &amp;quot; PFV Activation:&amp;quot;&quot;/&gt;&lt;property id=&quot;20307&quot; value=&quot;347&quot;/&gt;&lt;/object&gt;&lt;object type=&quot;3&quot; unique_id=&quot;11206&quot;&gt;&lt;property id=&quot;20148&quot; value=&quot;5&quot;/&gt;&lt;property id=&quot;20300&quot; value=&quot;Slide 14 - &amp;quot;Survey Data&amp;quot;&quot;/&gt;&lt;property id=&quot;20307&quot; value=&quot;349&quot;/&gt;&lt;/object&gt;&lt;object type=&quot;3&quot; unique_id=&quot;11487&quot;&gt;&lt;property id=&quot;20148&quot; value=&quot;5&quot;/&gt;&lt;property id=&quot;20300&quot; value=&quot;Slide 26 - &amp;quot;List of Categories&amp;quot;&quot;/&gt;&lt;property id=&quot;20307&quot; value=&quot;350&quot;/&gt;&lt;/object&gt;&lt;object type=&quot;3&quot; unique_id=&quot;11488&quot;&gt;&lt;property id=&quot;20148&quot; value=&quot;5&quot;/&gt;&lt;property id=&quot;20300&quot; value=&quot;Slide 30 - &amp;quot;5 East Pedi – November 2013&amp;quot;&quot;/&gt;&lt;property id=&quot;20307&quot; value=&quot;351&quot;/&gt;&lt;/object&gt;&lt;object type=&quot;3&quot; unique_id=&quot;11489&quot;&gt;&lt;property id=&quot;20148&quot; value=&quot;5&quot;/&gt;&lt;property id=&quot;20300&quot; value=&quot;Slide 31 - &amp;quot;Pedi 5 East ( July 2013)&amp;quot;&quot;/&gt;&lt;property id=&quot;20307&quot; value=&quot;352&quot;/&gt;&lt;/object&gt;&lt;object type=&quot;3&quot; unique_id=&quot;11642&quot;&gt;&lt;property id=&quot;20148&quot; value=&quot;5&quot;/&gt;&lt;property id=&quot;20300&quot; value=&quot;Slide 35 - &amp;quot;Thank you!&amp;quot;&quot;/&gt;&lt;property id=&quot;20307&quot; value=&quot;353&quot;/&gt;&lt;/object&gt;&lt;/object&gt;&lt;object type=&quot;8&quot; unique_id=&quot;10080&quot;&gt;&lt;/object&gt;&lt;/object&gt;&lt;/database&gt;"/>
  <p:tag name="SECTOMILLISECCONVERTED" val="1"/>
</p:tagLst>
</file>

<file path=ppt/theme/theme1.xml><?xml version="1.0" encoding="utf-8"?>
<a:theme xmlns:a="http://schemas.openxmlformats.org/drawingml/2006/main" name="CVI_PPT_Template_Title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VI_PPT_Template_Title_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CVI_PPT_Template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VI_PPT_Template_Title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VI_PPT_Template_Title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VI_PPT_Template_Title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VI_PPT_Template_Title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VI_PPT_Template_Title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VI_PPT_Template_Title_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VI_PPT_Template_Title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VI_PPT_Template_Title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VI_PPT_Template_Title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VI_PPT_Template_Title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VI_PPT_Template_Title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VI_PPT_Template_Title_1 13">
        <a:dk1>
          <a:srgbClr val="131313"/>
        </a:dk1>
        <a:lt1>
          <a:srgbClr val="FFFFFF"/>
        </a:lt1>
        <a:dk2>
          <a:srgbClr val="2A6EBB"/>
        </a:dk2>
        <a:lt2>
          <a:srgbClr val="808080"/>
        </a:lt2>
        <a:accent1>
          <a:srgbClr val="2A6EBB"/>
        </a:accent1>
        <a:accent2>
          <a:srgbClr val="1C0E52"/>
        </a:accent2>
        <a:accent3>
          <a:srgbClr val="FFFFFF"/>
        </a:accent3>
        <a:accent4>
          <a:srgbClr val="0E0E0E"/>
        </a:accent4>
        <a:accent5>
          <a:srgbClr val="ACBADA"/>
        </a:accent5>
        <a:accent6>
          <a:srgbClr val="180C4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VI_PPT_Template_Title_1 14">
        <a:dk1>
          <a:srgbClr val="131313"/>
        </a:dk1>
        <a:lt1>
          <a:srgbClr val="FFFFFF"/>
        </a:lt1>
        <a:dk2>
          <a:srgbClr val="2A6EBB"/>
        </a:dk2>
        <a:lt2>
          <a:srgbClr val="808080"/>
        </a:lt2>
        <a:accent1>
          <a:srgbClr val="2A6EBB"/>
        </a:accent1>
        <a:accent2>
          <a:srgbClr val="2A145D"/>
        </a:accent2>
        <a:accent3>
          <a:srgbClr val="FFFFFF"/>
        </a:accent3>
        <a:accent4>
          <a:srgbClr val="0E0E0E"/>
        </a:accent4>
        <a:accent5>
          <a:srgbClr val="ACBADA"/>
        </a:accent5>
        <a:accent6>
          <a:srgbClr val="251153"/>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VI_PPT_Template_Title_1 15">
        <a:dk1>
          <a:srgbClr val="131313"/>
        </a:dk1>
        <a:lt1>
          <a:srgbClr val="FFFFFF"/>
        </a:lt1>
        <a:dk2>
          <a:srgbClr val="1C0E52"/>
        </a:dk2>
        <a:lt2>
          <a:srgbClr val="808080"/>
        </a:lt2>
        <a:accent1>
          <a:srgbClr val="5C7F92"/>
        </a:accent1>
        <a:accent2>
          <a:srgbClr val="EFBD47"/>
        </a:accent2>
        <a:accent3>
          <a:srgbClr val="FFFFFF"/>
        </a:accent3>
        <a:accent4>
          <a:srgbClr val="0E0E0E"/>
        </a:accent4>
        <a:accent5>
          <a:srgbClr val="B5C0C7"/>
        </a:accent5>
        <a:accent6>
          <a:srgbClr val="D9AB3F"/>
        </a:accent6>
        <a:hlink>
          <a:srgbClr val="A3A86B"/>
        </a:hlink>
        <a:folHlink>
          <a:srgbClr val="5B1F6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VI_PPT_Template_Title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VI_PPT_Template_Title_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CVI_PPT_Template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VI_PPT_Template_Title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VI_PPT_Template_Title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VI_PPT_Template_Title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VI_PPT_Template_Title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VI_PPT_Template_Title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VI_PPT_Template_Title_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VI_PPT_Template_Title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VI_PPT_Template_Title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VI_PPT_Template_Title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VI_PPT_Template_Title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VI_PPT_Template_Title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VI_PPT_Template_Title_1 13">
        <a:dk1>
          <a:srgbClr val="131313"/>
        </a:dk1>
        <a:lt1>
          <a:srgbClr val="FFFFFF"/>
        </a:lt1>
        <a:dk2>
          <a:srgbClr val="2A6EBB"/>
        </a:dk2>
        <a:lt2>
          <a:srgbClr val="808080"/>
        </a:lt2>
        <a:accent1>
          <a:srgbClr val="2A6EBB"/>
        </a:accent1>
        <a:accent2>
          <a:srgbClr val="1C0E52"/>
        </a:accent2>
        <a:accent3>
          <a:srgbClr val="FFFFFF"/>
        </a:accent3>
        <a:accent4>
          <a:srgbClr val="0E0E0E"/>
        </a:accent4>
        <a:accent5>
          <a:srgbClr val="ACBADA"/>
        </a:accent5>
        <a:accent6>
          <a:srgbClr val="180C4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VI_PPT_Template_Title_1 14">
        <a:dk1>
          <a:srgbClr val="131313"/>
        </a:dk1>
        <a:lt1>
          <a:srgbClr val="FFFFFF"/>
        </a:lt1>
        <a:dk2>
          <a:srgbClr val="2A6EBB"/>
        </a:dk2>
        <a:lt2>
          <a:srgbClr val="808080"/>
        </a:lt2>
        <a:accent1>
          <a:srgbClr val="2A6EBB"/>
        </a:accent1>
        <a:accent2>
          <a:srgbClr val="2A145D"/>
        </a:accent2>
        <a:accent3>
          <a:srgbClr val="FFFFFF"/>
        </a:accent3>
        <a:accent4>
          <a:srgbClr val="0E0E0E"/>
        </a:accent4>
        <a:accent5>
          <a:srgbClr val="ACBADA"/>
        </a:accent5>
        <a:accent6>
          <a:srgbClr val="251153"/>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VI_PPT_Template_Title_1 15">
        <a:dk1>
          <a:srgbClr val="131313"/>
        </a:dk1>
        <a:lt1>
          <a:srgbClr val="FFFFFF"/>
        </a:lt1>
        <a:dk2>
          <a:srgbClr val="1C0E52"/>
        </a:dk2>
        <a:lt2>
          <a:srgbClr val="808080"/>
        </a:lt2>
        <a:accent1>
          <a:srgbClr val="5C7F92"/>
        </a:accent1>
        <a:accent2>
          <a:srgbClr val="EFBD47"/>
        </a:accent2>
        <a:accent3>
          <a:srgbClr val="FFFFFF"/>
        </a:accent3>
        <a:accent4>
          <a:srgbClr val="0E0E0E"/>
        </a:accent4>
        <a:accent5>
          <a:srgbClr val="B5C0C7"/>
        </a:accent5>
        <a:accent6>
          <a:srgbClr val="D9AB3F"/>
        </a:accent6>
        <a:hlink>
          <a:srgbClr val="A3A86B"/>
        </a:hlink>
        <a:folHlink>
          <a:srgbClr val="5B1F6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16951</TotalTime>
  <Words>665</Words>
  <Application>Microsoft Office PowerPoint</Application>
  <PresentationFormat>On-screen Show (4:3)</PresentationFormat>
  <Paragraphs>101</Paragraphs>
  <Slides>10</Slides>
  <Notes>2</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CVI_PPT_Template_Title_1</vt:lpstr>
      <vt:lpstr>1_CVI_PPT_Template_Title_1</vt:lpstr>
      <vt:lpstr>PowerPoint Presentation</vt:lpstr>
      <vt:lpstr>Patient/Family Advisor Rounding: Why?</vt:lpstr>
      <vt:lpstr>Process</vt:lpstr>
      <vt:lpstr>PowerPoint Presentation</vt:lpstr>
      <vt:lpstr>PowerPoint Presentation</vt:lpstr>
      <vt:lpstr>PowerPoint Presentation</vt:lpstr>
      <vt:lpstr>PowerPoint Presentation</vt:lpstr>
      <vt:lpstr>Positive Outcomes</vt:lpstr>
      <vt:lpstr>Stories</vt:lpstr>
      <vt:lpstr>PowerPoint Presentation</vt:lpstr>
    </vt:vector>
  </TitlesOfParts>
  <Company>Dartmouth-Hitchcock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Capturing Their Voice: Using What’s Heard</dc:title>
  <dc:creator>Licia L. Berry-Berard</dc:creator>
  <cp:lastModifiedBy>Emily Biocchi</cp:lastModifiedBy>
  <cp:revision>235</cp:revision>
  <cp:lastPrinted>2018-04-11T16:23:47Z</cp:lastPrinted>
  <dcterms:created xsi:type="dcterms:W3CDTF">2014-02-07T17:00:49Z</dcterms:created>
  <dcterms:modified xsi:type="dcterms:W3CDTF">2018-05-09T13:02:53Z</dcterms:modified>
</cp:coreProperties>
</file>